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9" r:id="rId3"/>
    <p:sldId id="330" r:id="rId4"/>
    <p:sldId id="331" r:id="rId5"/>
    <p:sldId id="332" r:id="rId6"/>
    <p:sldId id="333"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28" r:id="rId61"/>
    <p:sldId id="327"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75E92-CDE7-406A-AD0B-50A09CC6AD86}" v="5645" dt="2019-09-19T05:00:32.1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10" autoAdjust="0"/>
    <p:restoredTop sz="93722" autoAdjust="0"/>
  </p:normalViewPr>
  <p:slideViewPr>
    <p:cSldViewPr snapToGrid="0">
      <p:cViewPr varScale="1">
        <p:scale>
          <a:sx n="65" d="100"/>
          <a:sy n="65" d="100"/>
        </p:scale>
        <p:origin x="72"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60397-8B6B-4B06-AA63-88B0764BA0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6117C1-4506-4AEF-8BC9-A501306B66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A87161-903F-4E5A-ACC0-0F2567E5469F}"/>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7F1B8580-ADCD-4724-B29E-41526DC40B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1F524-7019-4992-958F-9EF79F49BE5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72812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EEB49-CAA8-428D-B841-6C4241147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1690A36-6804-4AC7-A4E5-D8D60C5493B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F15A67-9DED-4A9A-9D69-6A74E970575D}"/>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CE48A92C-DE96-462E-8AE5-ABEA776335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647679-2C68-43AD-BDAA-4A674AD43C26}"/>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89571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857E85-94EB-4512-8C43-56E3C1F67AD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376236-BFE2-44B3-BB80-1CC784F398D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375B1A-6C2F-4101-AC3C-6CF9267E9854}"/>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977BEC8E-362A-4216-A0BF-E63043157C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E9629-87E0-43A2-860E-81A3DF356B45}"/>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2697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DFAA1-8C70-4ACA-997B-5870A4CE3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706E37-67E8-4406-BD9B-5AFCC4C232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2B49AB-4B6F-4365-9FBE-37AD244CC1E2}"/>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F5005816-6927-41A6-83BB-05D801F24A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D09D36-128B-4BA2-A57D-B5B2ED54C8A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49219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2EEBE-0948-4F48-B969-41F907E961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A7D579-2F1E-4E30-A814-B70045DF7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86CDC10-0164-41D1-88D8-BBCB30F27235}"/>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53D92B22-3EF9-436F-8380-0CB0D7590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386C0-B7AB-4D8B-9792-6D03B3002F2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64387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D5B6C-E639-4AAA-88AD-CE7D96857B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0FE10E-CC33-4A69-B725-1ADB2778AEC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873458-816C-4F91-9141-16572927C2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F822C49-5DA8-49F2-A04C-57EF30DE69EB}"/>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27356111-9A43-46D4-A265-8B8F72C96A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1A20F7-5668-4F6F-A6D5-767EA1A2D840}"/>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25959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D1915-7E76-4A6A-98B6-DDAE54ADC79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D2DC599-63E8-49BA-9BDA-455B8B7F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E2FB67-1CF7-40B9-AA9B-0943E35625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E9B858-6CAB-4CA0-A61C-8A521E536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FD5FBF-CF44-4AB5-92FD-4A3A958EC8C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05621E6-99DD-4C39-9CEF-BC03D8000415}"/>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8" name="页脚占位符 7">
            <a:extLst>
              <a:ext uri="{FF2B5EF4-FFF2-40B4-BE49-F238E27FC236}">
                <a16:creationId xmlns:a16="http://schemas.microsoft.com/office/drawing/2014/main" id="{ADE2C0B3-3C54-47DC-9421-64101CBF52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38CC39D-6AF3-48B4-95CA-4E3794FB88C9}"/>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019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B1980-0CC4-4C4B-A8B5-03B9AAC34C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D5378-C714-400F-B20B-42E493D248C8}"/>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4" name="页脚占位符 3">
            <a:extLst>
              <a:ext uri="{FF2B5EF4-FFF2-40B4-BE49-F238E27FC236}">
                <a16:creationId xmlns:a16="http://schemas.microsoft.com/office/drawing/2014/main" id="{7E4EF253-4DDC-45A4-BD35-D27E5C39640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E92CFB-7A3D-478D-8652-17B755A8BAA9}"/>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2026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ECDB6D-F77B-4867-917F-00E52C1CAA12}"/>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3" name="页脚占位符 2">
            <a:extLst>
              <a:ext uri="{FF2B5EF4-FFF2-40B4-BE49-F238E27FC236}">
                <a16:creationId xmlns:a16="http://schemas.microsoft.com/office/drawing/2014/main" id="{96860DDE-D225-43E3-994A-9E84E11DA89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FB81612-F0C3-4DD6-87B3-2F30516A3892}"/>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09645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150F-D78A-406F-88E6-5BB4E12A86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91B462-9AFB-4511-AD27-95957694F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D666FA3-D47B-49A3-A41F-72480E614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D82FA-3C62-4D35-9352-025708A9053F}"/>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DB7AE867-37A2-4391-941A-198C893D0D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99D58B-C958-4735-84F0-FBD96399D18B}"/>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90110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06F0A-73FA-4BBA-8B36-2B9F1F34C7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C1E6FD-3E51-46FC-88EA-8C4455C96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9EA6CA-C2D2-4A9C-B401-1E2BB9B77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FEDAC3-5710-44C6-AF0F-56D843503B95}"/>
              </a:ext>
            </a:extLst>
          </p:cNvPr>
          <p:cNvSpPr>
            <a:spLocks noGrp="1"/>
          </p:cNvSpPr>
          <p:nvPr>
            <p:ph type="dt" sz="half" idx="10"/>
          </p:nvPr>
        </p:nvSpPr>
        <p:spPr/>
        <p:txBody>
          <a:bodyPr/>
          <a:lstStyle/>
          <a:p>
            <a:fld id="{2E095675-DC72-4906-A57C-C4BFA0BFC772}" type="datetimeFigureOut">
              <a:rPr lang="zh-CN" altLang="en-US" smtClean="0"/>
              <a:t>2019/11/27</a:t>
            </a:fld>
            <a:endParaRPr lang="zh-CN" altLang="en-US"/>
          </a:p>
        </p:txBody>
      </p:sp>
      <p:sp>
        <p:nvSpPr>
          <p:cNvPr id="6" name="页脚占位符 5">
            <a:extLst>
              <a:ext uri="{FF2B5EF4-FFF2-40B4-BE49-F238E27FC236}">
                <a16:creationId xmlns:a16="http://schemas.microsoft.com/office/drawing/2014/main" id="{8B44D450-FC1C-495D-B531-5980A62F81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DBF99A-AD72-4BB4-9745-FEC884A33E2F}"/>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2577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F64D4B-0020-4589-AAA5-55C19267B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87C1443-CE1D-4373-94A3-10C77DBFC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1293C1-DAAB-4142-A43E-06F3C122C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095675-DC72-4906-A57C-C4BFA0BFC772}" type="datetimeFigureOut">
              <a:rPr lang="zh-CN" altLang="en-US" smtClean="0"/>
              <a:t>2019/11/27</a:t>
            </a:fld>
            <a:endParaRPr lang="zh-CN" altLang="en-US"/>
          </a:p>
        </p:txBody>
      </p:sp>
      <p:sp>
        <p:nvSpPr>
          <p:cNvPr id="5" name="页脚占位符 4">
            <a:extLst>
              <a:ext uri="{FF2B5EF4-FFF2-40B4-BE49-F238E27FC236}">
                <a16:creationId xmlns:a16="http://schemas.microsoft.com/office/drawing/2014/main" id="{F66E86C7-254C-4FC5-B1C0-4CBEF138C0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689BF4-B4D3-40EA-A4E0-EF6E45B44F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37560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4C01F-9BBF-48C0-8A8B-37857514D6DC}"/>
              </a:ext>
            </a:extLst>
          </p:cNvPr>
          <p:cNvSpPr>
            <a:spLocks noGrp="1"/>
          </p:cNvSpPr>
          <p:nvPr>
            <p:ph type="ctrTitle"/>
          </p:nvPr>
        </p:nvSpPr>
        <p:spPr/>
        <p:txBody>
          <a:bodyPr>
            <a:normAutofit/>
          </a:bodyPr>
          <a:lstStyle/>
          <a:p>
            <a:pPr lvl="0"/>
            <a:r>
              <a:rPr lang="en-US" altLang="zh-CN" dirty="0"/>
              <a:t>Dependency Parsing</a:t>
            </a:r>
            <a:endParaRPr lang="zh-CN" altLang="en-US" dirty="0"/>
          </a:p>
        </p:txBody>
      </p:sp>
      <p:sp>
        <p:nvSpPr>
          <p:cNvPr id="3" name="副标题 2">
            <a:extLst>
              <a:ext uri="{FF2B5EF4-FFF2-40B4-BE49-F238E27FC236}">
                <a16:creationId xmlns:a16="http://schemas.microsoft.com/office/drawing/2014/main" id="{4E2733CA-2DAD-4892-ABF9-4164F6708D27}"/>
              </a:ext>
            </a:extLst>
          </p:cNvPr>
          <p:cNvSpPr>
            <a:spLocks noGrp="1"/>
          </p:cNvSpPr>
          <p:nvPr>
            <p:ph type="subTitle" idx="1"/>
          </p:nvPr>
        </p:nvSpPr>
        <p:spPr/>
        <p:txBody>
          <a:bodyPr/>
          <a:lstStyle/>
          <a:p>
            <a:r>
              <a:rPr lang="en-US" altLang="zh-CN" dirty="0"/>
              <a:t>Weekly 13</a:t>
            </a:r>
            <a:endParaRPr lang="zh-CN" altLang="en-US" dirty="0"/>
          </a:p>
        </p:txBody>
      </p:sp>
    </p:spTree>
    <p:extLst>
      <p:ext uri="{BB962C8B-B14F-4D97-AF65-F5344CB8AC3E}">
        <p14:creationId xmlns:p14="http://schemas.microsoft.com/office/powerpoint/2010/main" val="171718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5D4F83-4398-4C08-B08B-2871B622D891}"/>
              </a:ext>
            </a:extLst>
          </p:cNvPr>
          <p:cNvSpPr>
            <a:spLocks noGrp="1"/>
          </p:cNvSpPr>
          <p:nvPr>
            <p:ph type="title"/>
          </p:nvPr>
        </p:nvSpPr>
        <p:spPr/>
        <p:txBody>
          <a:bodyPr/>
          <a:lstStyle/>
          <a:p>
            <a:r>
              <a:rPr lang="en-US" altLang="zh-CN" dirty="0"/>
              <a:t>Dependency Treebanks</a:t>
            </a:r>
            <a:endParaRPr lang="zh-CN" altLang="en-US" dirty="0"/>
          </a:p>
        </p:txBody>
      </p:sp>
      <p:sp>
        <p:nvSpPr>
          <p:cNvPr id="3" name="内容占位符 2">
            <a:extLst>
              <a:ext uri="{FF2B5EF4-FFF2-40B4-BE49-F238E27FC236}">
                <a16:creationId xmlns:a16="http://schemas.microsoft.com/office/drawing/2014/main" id="{97E42484-296B-4532-BA90-F048FC5EE415}"/>
              </a:ext>
            </a:extLst>
          </p:cNvPr>
          <p:cNvSpPr>
            <a:spLocks noGrp="1"/>
          </p:cNvSpPr>
          <p:nvPr>
            <p:ph idx="1"/>
          </p:nvPr>
        </p:nvSpPr>
        <p:spPr>
          <a:xfrm>
            <a:off x="838200" y="1825625"/>
            <a:ext cx="5257800" cy="4351338"/>
          </a:xfrm>
        </p:spPr>
        <p:txBody>
          <a:bodyPr>
            <a:normAutofit/>
          </a:bodyPr>
          <a:lstStyle/>
          <a:p>
            <a:pPr algn="just"/>
            <a:r>
              <a:rPr lang="en-US" altLang="zh-CN" sz="2400" dirty="0"/>
              <a:t>Xia</a:t>
            </a:r>
            <a:r>
              <a:rPr lang="zh-CN" altLang="en-US" sz="2400" dirty="0"/>
              <a:t>和</a:t>
            </a:r>
            <a:r>
              <a:rPr lang="en-US" altLang="zh-CN" sz="2400" dirty="0"/>
              <a:t>Palmer(2001)</a:t>
            </a:r>
            <a:r>
              <a:rPr lang="zh-CN" altLang="en-US" sz="2400" dirty="0"/>
              <a:t>提出了一种简单而有效的转换方式：</a:t>
            </a:r>
            <a:endParaRPr lang="en-US" altLang="zh-CN" sz="2400" dirty="0"/>
          </a:p>
          <a:p>
            <a:pPr lvl="1" algn="just"/>
            <a:r>
              <a:rPr lang="zh-CN" altLang="en-US" sz="2000" dirty="0"/>
              <a:t>使用合适的</a:t>
            </a:r>
            <a:r>
              <a:rPr lang="en-US" altLang="zh-CN" sz="2000" dirty="0"/>
              <a:t>head-finding</a:t>
            </a:r>
            <a:r>
              <a:rPr lang="zh-CN" altLang="en-US" sz="2000" dirty="0"/>
              <a:t>规则，确定解析树中每个节点的</a:t>
            </a:r>
            <a:r>
              <a:rPr lang="en-US" altLang="zh-CN" sz="2000" dirty="0"/>
              <a:t>head</a:t>
            </a:r>
            <a:r>
              <a:rPr lang="zh-CN" altLang="en-US" sz="2000" dirty="0"/>
              <a:t>；</a:t>
            </a:r>
            <a:endParaRPr lang="en-US" altLang="zh-CN" sz="2000" dirty="0"/>
          </a:p>
          <a:p>
            <a:pPr lvl="1" algn="just"/>
            <a:r>
              <a:rPr lang="zh-CN" altLang="en-US" sz="2000" dirty="0"/>
              <a:t>生成依存树时，对解析树的每个节点，使其成为</a:t>
            </a:r>
            <a:r>
              <a:rPr lang="en-US" altLang="zh-CN" sz="2000" dirty="0"/>
              <a:t>head</a:t>
            </a:r>
            <a:r>
              <a:rPr lang="zh-CN" altLang="en-US" sz="2000" dirty="0"/>
              <a:t>的子节点的</a:t>
            </a:r>
            <a:r>
              <a:rPr lang="en-US" altLang="zh-CN" sz="2000" dirty="0"/>
              <a:t>head</a:t>
            </a:r>
            <a:r>
              <a:rPr lang="zh-CN" altLang="en-US" sz="2000" dirty="0"/>
              <a:t>作为有向边的</a:t>
            </a:r>
            <a:r>
              <a:rPr lang="en-US" altLang="zh-CN" sz="2000" dirty="0"/>
              <a:t>head</a:t>
            </a:r>
            <a:r>
              <a:rPr lang="zh-CN" altLang="en-US" sz="2000" dirty="0"/>
              <a:t>，其他子节点的</a:t>
            </a:r>
            <a:r>
              <a:rPr lang="en-US" altLang="zh-CN" sz="2000" dirty="0"/>
              <a:t>head</a:t>
            </a:r>
            <a:r>
              <a:rPr lang="zh-CN" altLang="en-US" sz="2000" dirty="0"/>
              <a:t>作为有向边的</a:t>
            </a:r>
            <a:r>
              <a:rPr lang="en-US" altLang="zh-CN" sz="2000" dirty="0"/>
              <a:t>dependent</a:t>
            </a:r>
            <a:r>
              <a:rPr lang="zh-CN" altLang="en-US" sz="2000" dirty="0"/>
              <a:t>，生成一条依存关系；</a:t>
            </a:r>
            <a:endParaRPr lang="en-US" altLang="zh-CN" sz="2000" dirty="0"/>
          </a:p>
          <a:p>
            <a:pPr lvl="1" algn="just"/>
            <a:r>
              <a:rPr lang="zh-CN" altLang="en-US" sz="2000" dirty="0"/>
              <a:t>右图示例，</a:t>
            </a:r>
            <a:r>
              <a:rPr lang="en-US" altLang="zh-CN" sz="2000" dirty="0"/>
              <a:t>S</a:t>
            </a:r>
            <a:r>
              <a:rPr lang="zh-CN" altLang="en-US" sz="2000" dirty="0"/>
              <a:t>节点的子节点是</a:t>
            </a:r>
            <a:r>
              <a:rPr lang="en-US" altLang="zh-CN" sz="2000" dirty="0"/>
              <a:t>NP-SB</a:t>
            </a:r>
            <a:r>
              <a:rPr lang="zh-CN" altLang="en-US" sz="2000" dirty="0"/>
              <a:t>和</a:t>
            </a:r>
            <a:r>
              <a:rPr lang="en-US" altLang="zh-CN" sz="2000" dirty="0"/>
              <a:t>VP</a:t>
            </a:r>
            <a:r>
              <a:rPr lang="zh-CN" altLang="en-US" sz="2000" dirty="0"/>
              <a:t>，根据规则，</a:t>
            </a:r>
            <a:r>
              <a:rPr lang="en-US" altLang="zh-CN" sz="2000" dirty="0"/>
              <a:t>VP</a:t>
            </a:r>
            <a:r>
              <a:rPr lang="zh-CN" altLang="en-US" sz="2000" dirty="0"/>
              <a:t>的</a:t>
            </a:r>
            <a:r>
              <a:rPr lang="en-US" altLang="zh-CN" sz="2000" dirty="0"/>
              <a:t>head</a:t>
            </a:r>
            <a:r>
              <a:rPr lang="zh-CN" altLang="en-US" sz="2000" dirty="0"/>
              <a:t>成为</a:t>
            </a:r>
            <a:r>
              <a:rPr lang="en-US" altLang="zh-CN" sz="2000" dirty="0"/>
              <a:t>S</a:t>
            </a:r>
            <a:r>
              <a:rPr lang="zh-CN" altLang="en-US" sz="2000" dirty="0"/>
              <a:t>的</a:t>
            </a:r>
            <a:r>
              <a:rPr lang="en-US" altLang="zh-CN" sz="2000" dirty="0"/>
              <a:t>head</a:t>
            </a:r>
            <a:r>
              <a:rPr lang="zh-CN" altLang="en-US" sz="2000" dirty="0"/>
              <a:t>，则以</a:t>
            </a:r>
            <a:r>
              <a:rPr lang="en-US" altLang="zh-CN" sz="2000" dirty="0"/>
              <a:t>VP</a:t>
            </a:r>
            <a:r>
              <a:rPr lang="zh-CN" altLang="en-US" sz="2000" dirty="0"/>
              <a:t>的</a:t>
            </a:r>
            <a:r>
              <a:rPr lang="en-US" altLang="zh-CN" sz="2000" dirty="0"/>
              <a:t>head</a:t>
            </a:r>
            <a:r>
              <a:rPr lang="zh-CN" altLang="en-US" sz="2000" dirty="0"/>
              <a:t>为有向边的</a:t>
            </a:r>
            <a:r>
              <a:rPr lang="en-US" altLang="zh-CN" sz="2000" dirty="0"/>
              <a:t>head</a:t>
            </a:r>
            <a:r>
              <a:rPr lang="zh-CN" altLang="en-US" sz="2000" dirty="0"/>
              <a:t>，</a:t>
            </a:r>
            <a:r>
              <a:rPr lang="en-US" altLang="zh-CN" sz="2000" dirty="0"/>
              <a:t>NP-SBJ</a:t>
            </a:r>
            <a:r>
              <a:rPr lang="zh-CN" altLang="en-US" sz="2000" dirty="0"/>
              <a:t>的</a:t>
            </a:r>
            <a:r>
              <a:rPr lang="en-US" altLang="zh-CN" sz="2000" dirty="0"/>
              <a:t>head</a:t>
            </a:r>
            <a:r>
              <a:rPr lang="zh-CN" altLang="en-US" sz="2000" dirty="0"/>
              <a:t>为有向边的</a:t>
            </a:r>
            <a:r>
              <a:rPr lang="en-US" altLang="zh-CN" sz="2000" dirty="0"/>
              <a:t>dependent</a:t>
            </a:r>
            <a:r>
              <a:rPr lang="zh-CN" altLang="en-US" sz="2000" dirty="0"/>
              <a:t>，生成一条依存关系。</a:t>
            </a:r>
          </a:p>
        </p:txBody>
      </p:sp>
      <p:pic>
        <p:nvPicPr>
          <p:cNvPr id="5" name="图片 4" descr="地图的截图&#10;&#10;描述已自动生成">
            <a:extLst>
              <a:ext uri="{FF2B5EF4-FFF2-40B4-BE49-F238E27FC236}">
                <a16:creationId xmlns:a16="http://schemas.microsoft.com/office/drawing/2014/main" id="{C7012779-7740-48C4-B43A-61DA2F7BD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795447"/>
            <a:ext cx="5859684" cy="4376267"/>
          </a:xfrm>
          <a:prstGeom prst="rect">
            <a:avLst/>
          </a:prstGeom>
        </p:spPr>
      </p:pic>
    </p:spTree>
    <p:extLst>
      <p:ext uri="{BB962C8B-B14F-4D97-AF65-F5344CB8AC3E}">
        <p14:creationId xmlns:p14="http://schemas.microsoft.com/office/powerpoint/2010/main" val="18945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EC2AF-15B3-4536-B705-3B31238D161A}"/>
              </a:ext>
            </a:extLst>
          </p:cNvPr>
          <p:cNvSpPr>
            <a:spLocks noGrp="1"/>
          </p:cNvSpPr>
          <p:nvPr>
            <p:ph type="title"/>
          </p:nvPr>
        </p:nvSpPr>
        <p:spPr/>
        <p:txBody>
          <a:bodyPr/>
          <a:lstStyle/>
          <a:p>
            <a:r>
              <a:rPr lang="en-US" altLang="zh-CN" dirty="0"/>
              <a:t>Dependency Treebanks</a:t>
            </a:r>
            <a:endParaRPr lang="zh-CN" altLang="en-US" dirty="0"/>
          </a:p>
        </p:txBody>
      </p:sp>
      <p:sp>
        <p:nvSpPr>
          <p:cNvPr id="3" name="内容占位符 2">
            <a:extLst>
              <a:ext uri="{FF2B5EF4-FFF2-40B4-BE49-F238E27FC236}">
                <a16:creationId xmlns:a16="http://schemas.microsoft.com/office/drawing/2014/main" id="{7CF1A6DC-7A8B-4A65-A3A6-A43549BC7C91}"/>
              </a:ext>
            </a:extLst>
          </p:cNvPr>
          <p:cNvSpPr>
            <a:spLocks noGrp="1"/>
          </p:cNvSpPr>
          <p:nvPr>
            <p:ph idx="1"/>
          </p:nvPr>
        </p:nvSpPr>
        <p:spPr/>
        <p:txBody>
          <a:bodyPr/>
          <a:lstStyle/>
          <a:p>
            <a:pPr algn="just"/>
            <a:r>
              <a:rPr lang="zh-CN" altLang="en-US" dirty="0"/>
              <a:t>如果原解析树的</a:t>
            </a:r>
            <a:r>
              <a:rPr lang="en-US" altLang="zh-CN" dirty="0"/>
              <a:t>non-terminals</a:t>
            </a:r>
            <a:r>
              <a:rPr lang="zh-CN" altLang="en-US" dirty="0"/>
              <a:t>带有包含额外语义信息的标签，如</a:t>
            </a:r>
            <a:r>
              <a:rPr lang="en-US" altLang="zh-CN" dirty="0"/>
              <a:t>NP-SBJ</a:t>
            </a:r>
            <a:r>
              <a:rPr lang="zh-CN" altLang="en-US" dirty="0"/>
              <a:t>中的</a:t>
            </a:r>
            <a:r>
              <a:rPr lang="en-US" altLang="zh-CN" dirty="0"/>
              <a:t>SBJ</a:t>
            </a:r>
            <a:r>
              <a:rPr lang="zh-CN" altLang="en-US" dirty="0"/>
              <a:t>代表主语，还可以自动为依存树的有向边标注语义类别；</a:t>
            </a:r>
            <a:endParaRPr lang="en-US" altLang="zh-CN" dirty="0"/>
          </a:p>
          <a:p>
            <a:pPr algn="just"/>
            <a:r>
              <a:rPr lang="zh-CN" altLang="en-US" dirty="0"/>
              <a:t>然而，上述方式是有缺陷的，即生成的依存树所包含的语义，受原解析树包含的语义限制，如：</a:t>
            </a:r>
            <a:endParaRPr lang="en-US" altLang="zh-CN" dirty="0"/>
          </a:p>
          <a:p>
            <a:pPr lvl="1" algn="just"/>
            <a:r>
              <a:rPr lang="zh-CN" altLang="en-US" dirty="0"/>
              <a:t>原解析树难以包含形态学信息；</a:t>
            </a:r>
            <a:endParaRPr lang="en-US" altLang="zh-CN" dirty="0"/>
          </a:p>
          <a:p>
            <a:pPr lvl="1" algn="just"/>
            <a:r>
              <a:rPr lang="zh-CN" altLang="en-US" dirty="0"/>
              <a:t>无法生成</a:t>
            </a:r>
            <a:r>
              <a:rPr lang="en-US" altLang="zh-CN" dirty="0"/>
              <a:t>non-projective</a:t>
            </a:r>
            <a:r>
              <a:rPr lang="zh-CN" altLang="en-US" dirty="0"/>
              <a:t>的结构；</a:t>
            </a:r>
            <a:endParaRPr lang="en-US" altLang="zh-CN" dirty="0"/>
          </a:p>
          <a:p>
            <a:pPr lvl="1" algn="just"/>
            <a:r>
              <a:rPr lang="zh-CN" altLang="en-US" dirty="0"/>
              <a:t>对于名词短语，缺乏更加详细的内部结构标注；</a:t>
            </a:r>
            <a:endParaRPr lang="en-US" altLang="zh-CN" dirty="0"/>
          </a:p>
          <a:p>
            <a:pPr algn="just"/>
            <a:r>
              <a:rPr lang="zh-CN" altLang="en-US" dirty="0"/>
              <a:t>为了克服上述缺陷，大多数非英语的依存分析</a:t>
            </a:r>
            <a:r>
              <a:rPr lang="en-US" altLang="zh-CN" dirty="0"/>
              <a:t>treebank</a:t>
            </a:r>
            <a:r>
              <a:rPr lang="zh-CN" altLang="en-US" dirty="0"/>
              <a:t>直接由人工进行标注生成。</a:t>
            </a:r>
          </a:p>
        </p:txBody>
      </p:sp>
    </p:spTree>
    <p:extLst>
      <p:ext uri="{BB962C8B-B14F-4D97-AF65-F5344CB8AC3E}">
        <p14:creationId xmlns:p14="http://schemas.microsoft.com/office/powerpoint/2010/main" val="892117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4DB37-6A6A-42DF-8249-B49277864AF3}"/>
              </a:ext>
            </a:extLst>
          </p:cNvPr>
          <p:cNvSpPr>
            <a:spLocks noGrp="1"/>
          </p:cNvSpPr>
          <p:nvPr>
            <p:ph type="title"/>
          </p:nvPr>
        </p:nvSpPr>
        <p:spPr/>
        <p:txBody>
          <a:bodyPr/>
          <a:lstStyle/>
          <a:p>
            <a:r>
              <a:rPr lang="en-US" altLang="zh-CN" dirty="0"/>
              <a:t>Transition-Based Dependency Parsing</a:t>
            </a:r>
            <a:endParaRPr lang="zh-CN" altLang="en-US" dirty="0"/>
          </a:p>
        </p:txBody>
      </p:sp>
      <p:sp>
        <p:nvSpPr>
          <p:cNvPr id="3" name="内容占位符 2">
            <a:extLst>
              <a:ext uri="{FF2B5EF4-FFF2-40B4-BE49-F238E27FC236}">
                <a16:creationId xmlns:a16="http://schemas.microsoft.com/office/drawing/2014/main" id="{A1A07F39-6941-4BAD-B861-B375DB348A0C}"/>
              </a:ext>
            </a:extLst>
          </p:cNvPr>
          <p:cNvSpPr>
            <a:spLocks noGrp="1"/>
          </p:cNvSpPr>
          <p:nvPr>
            <p:ph idx="1"/>
          </p:nvPr>
        </p:nvSpPr>
        <p:spPr>
          <a:xfrm>
            <a:off x="838200" y="1825625"/>
            <a:ext cx="5257800" cy="4667250"/>
          </a:xfrm>
        </p:spPr>
        <p:txBody>
          <a:bodyPr>
            <a:normAutofit/>
          </a:bodyPr>
          <a:lstStyle/>
          <a:p>
            <a:pPr algn="just"/>
            <a:r>
              <a:rPr lang="en-US" altLang="zh-CN" sz="2400" dirty="0"/>
              <a:t>Transition-based</a:t>
            </a:r>
            <a:r>
              <a:rPr lang="zh-CN" altLang="en-US" sz="2400" dirty="0"/>
              <a:t>方式受</a:t>
            </a:r>
            <a:r>
              <a:rPr lang="en-US" altLang="zh-CN" sz="2400" dirty="0" err="1"/>
              <a:t>Aho</a:t>
            </a:r>
            <a:r>
              <a:rPr lang="en-US" altLang="zh-CN" sz="2400" dirty="0"/>
              <a:t>(1972)</a:t>
            </a:r>
            <a:r>
              <a:rPr lang="zh-CN" altLang="en-US" sz="2400" dirty="0"/>
              <a:t>的</a:t>
            </a:r>
            <a:r>
              <a:rPr lang="en-US" altLang="zh-CN" sz="2400" dirty="0"/>
              <a:t>shift-reduce parsing</a:t>
            </a:r>
            <a:r>
              <a:rPr lang="zh-CN" altLang="en-US" sz="2400" dirty="0"/>
              <a:t>影响而提出，其框架称为</a:t>
            </a:r>
            <a:r>
              <a:rPr lang="en-US" altLang="zh-CN" sz="2400" dirty="0"/>
              <a:t>configuration</a:t>
            </a:r>
            <a:r>
              <a:rPr lang="zh-CN" altLang="en-US" sz="2400" dirty="0"/>
              <a:t>，如右图所示：</a:t>
            </a:r>
            <a:endParaRPr lang="en-US" altLang="zh-CN" sz="2400" dirty="0"/>
          </a:p>
          <a:p>
            <a:pPr lvl="1" algn="just"/>
            <a:r>
              <a:rPr lang="en-US" altLang="zh-CN" sz="2000" dirty="0"/>
              <a:t>Input buffer</a:t>
            </a:r>
            <a:r>
              <a:rPr lang="zh-CN" altLang="en-US" sz="2000" dirty="0"/>
              <a:t>是待处理的输入字符串，从左向右逐词处理字符串的每个词；</a:t>
            </a:r>
            <a:endParaRPr lang="en-US" altLang="zh-CN" sz="2000" dirty="0"/>
          </a:p>
          <a:p>
            <a:pPr lvl="1" algn="just"/>
            <a:r>
              <a:rPr lang="en-US" altLang="zh-CN" sz="2000" dirty="0"/>
              <a:t>Stack</a:t>
            </a:r>
            <a:r>
              <a:rPr lang="zh-CN" altLang="en-US" sz="2000" dirty="0"/>
              <a:t>是未处理完的字符串，每次处理过程都只处理</a:t>
            </a:r>
            <a:r>
              <a:rPr lang="en-US" altLang="zh-CN" sz="2000" dirty="0"/>
              <a:t>stack</a:t>
            </a:r>
            <a:r>
              <a:rPr lang="zh-CN" altLang="en-US" sz="2000" dirty="0"/>
              <a:t>最上面的两个词；</a:t>
            </a:r>
            <a:endParaRPr lang="en-US" altLang="zh-CN" sz="2000" dirty="0"/>
          </a:p>
          <a:p>
            <a:pPr lvl="1" algn="just"/>
            <a:r>
              <a:rPr lang="en-US" altLang="zh-CN" sz="2000" dirty="0"/>
              <a:t>Parser</a:t>
            </a:r>
            <a:r>
              <a:rPr lang="zh-CN" altLang="en-US" sz="2000" dirty="0"/>
              <a:t>是解析器，由其通过询问内部的</a:t>
            </a:r>
            <a:r>
              <a:rPr lang="en-US" altLang="zh-CN" sz="2000" dirty="0"/>
              <a:t>oracle</a:t>
            </a:r>
            <a:r>
              <a:rPr lang="zh-CN" altLang="en-US" sz="2000" dirty="0"/>
              <a:t>来处理</a:t>
            </a:r>
            <a:r>
              <a:rPr lang="en-US" altLang="zh-CN" sz="2000" dirty="0"/>
              <a:t>stack</a:t>
            </a:r>
            <a:r>
              <a:rPr lang="zh-CN" altLang="en-US" sz="2000" dirty="0"/>
              <a:t>最上面的两个词；处理是指，根据</a:t>
            </a:r>
            <a:r>
              <a:rPr lang="en-US" altLang="zh-CN" sz="2000" dirty="0"/>
              <a:t>configuration</a:t>
            </a:r>
            <a:r>
              <a:rPr lang="zh-CN" altLang="en-US" sz="2000" dirty="0"/>
              <a:t>的当前特征，从预定义的三种操作中选择一种进行操作，从而变成新的状态（结果）；</a:t>
            </a:r>
            <a:endParaRPr lang="en-US" altLang="zh-CN" sz="2000" dirty="0"/>
          </a:p>
          <a:p>
            <a:pPr lvl="1" algn="just"/>
            <a:r>
              <a:rPr lang="en-US" altLang="zh-CN" sz="2000" dirty="0"/>
              <a:t>Dependency relation</a:t>
            </a:r>
            <a:r>
              <a:rPr lang="zh-CN" altLang="en-US" sz="2000" dirty="0"/>
              <a:t>是储存结果的区域，只储存生成有效依存关系的结果。</a:t>
            </a:r>
          </a:p>
        </p:txBody>
      </p:sp>
      <p:pic>
        <p:nvPicPr>
          <p:cNvPr id="5" name="图片 4" descr="手机屏幕截图&#10;&#10;描述已自动生成">
            <a:extLst>
              <a:ext uri="{FF2B5EF4-FFF2-40B4-BE49-F238E27FC236}">
                <a16:creationId xmlns:a16="http://schemas.microsoft.com/office/drawing/2014/main" id="{186D634F-616B-48A3-A954-9039EEAAA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324" y="2030623"/>
            <a:ext cx="5953432" cy="4131592"/>
          </a:xfrm>
          <a:prstGeom prst="rect">
            <a:avLst/>
          </a:prstGeom>
        </p:spPr>
      </p:pic>
    </p:spTree>
    <p:extLst>
      <p:ext uri="{BB962C8B-B14F-4D97-AF65-F5344CB8AC3E}">
        <p14:creationId xmlns:p14="http://schemas.microsoft.com/office/powerpoint/2010/main" val="9166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358B15-FD83-4DE4-81AE-DB567B4349C4}"/>
              </a:ext>
            </a:extLst>
          </p:cNvPr>
          <p:cNvSpPr>
            <a:spLocks noGrp="1"/>
          </p:cNvSpPr>
          <p:nvPr>
            <p:ph type="title"/>
          </p:nvPr>
        </p:nvSpPr>
        <p:spPr/>
        <p:txBody>
          <a:bodyPr/>
          <a:lstStyle/>
          <a:p>
            <a:r>
              <a:rPr lang="en-US" altLang="zh-CN" dirty="0"/>
              <a:t>Transition-Based Dependency Parsing</a:t>
            </a:r>
            <a:endParaRPr lang="zh-CN" altLang="en-US" dirty="0"/>
          </a:p>
        </p:txBody>
      </p:sp>
      <p:sp>
        <p:nvSpPr>
          <p:cNvPr id="3" name="内容占位符 2">
            <a:extLst>
              <a:ext uri="{FF2B5EF4-FFF2-40B4-BE49-F238E27FC236}">
                <a16:creationId xmlns:a16="http://schemas.microsoft.com/office/drawing/2014/main" id="{E841D606-834E-4DAF-9C01-F82724872107}"/>
              </a:ext>
            </a:extLst>
          </p:cNvPr>
          <p:cNvSpPr>
            <a:spLocks noGrp="1"/>
          </p:cNvSpPr>
          <p:nvPr>
            <p:ph idx="1"/>
          </p:nvPr>
        </p:nvSpPr>
        <p:spPr/>
        <p:txBody>
          <a:bodyPr/>
          <a:lstStyle/>
          <a:p>
            <a:pPr algn="just"/>
            <a:r>
              <a:rPr lang="zh-CN" altLang="en-US" sz="2400" dirty="0"/>
              <a:t>为解释清楚</a:t>
            </a:r>
            <a:r>
              <a:rPr lang="en-US" altLang="zh-CN" sz="2400" dirty="0"/>
              <a:t>configuration</a:t>
            </a:r>
            <a:r>
              <a:rPr lang="zh-CN" altLang="en-US" sz="2400" dirty="0"/>
              <a:t>的工作原理，首先定义三种操作，每种操作都处理</a:t>
            </a:r>
            <a:r>
              <a:rPr lang="en-US" altLang="zh-CN" sz="2400" dirty="0"/>
              <a:t>stack</a:t>
            </a:r>
            <a:r>
              <a:rPr lang="zh-CN" altLang="en-US" sz="2400" dirty="0"/>
              <a:t>中最上面的两个词或</a:t>
            </a:r>
            <a:r>
              <a:rPr lang="en-US" altLang="zh-CN" sz="2400" dirty="0"/>
              <a:t>input buffer</a:t>
            </a:r>
            <a:r>
              <a:rPr lang="zh-CN" altLang="en-US" sz="2400" dirty="0"/>
              <a:t>最左边的词，被称为</a:t>
            </a:r>
            <a:r>
              <a:rPr lang="en-US" altLang="zh-CN" sz="2400" dirty="0"/>
              <a:t>arc standard</a:t>
            </a:r>
            <a:r>
              <a:rPr lang="zh-CN" altLang="en-US" sz="2400" dirty="0"/>
              <a:t>：</a:t>
            </a:r>
            <a:endParaRPr lang="en-US" altLang="zh-CN" sz="2400" dirty="0"/>
          </a:p>
          <a:p>
            <a:pPr lvl="1" algn="just"/>
            <a:r>
              <a:rPr lang="en-US" altLang="zh-CN" sz="2000" dirty="0" err="1"/>
              <a:t>LeftArc</a:t>
            </a:r>
            <a:r>
              <a:rPr lang="zh-CN" altLang="en-US" sz="2000" dirty="0"/>
              <a:t>：声明</a:t>
            </a:r>
            <a:r>
              <a:rPr lang="en-US" altLang="zh-CN" sz="2000" dirty="0"/>
              <a:t>stack</a:t>
            </a:r>
            <a:r>
              <a:rPr lang="zh-CN" altLang="en-US" sz="2000" dirty="0"/>
              <a:t>最上面的第一个词和第二个词间有</a:t>
            </a:r>
            <a:r>
              <a:rPr lang="en-US" altLang="zh-CN" sz="2000" dirty="0"/>
              <a:t>head-dependent</a:t>
            </a:r>
            <a:r>
              <a:rPr lang="zh-CN" altLang="en-US" sz="2000" dirty="0"/>
              <a:t>关系，其中第一个词是</a:t>
            </a:r>
            <a:r>
              <a:rPr lang="en-US" altLang="zh-CN" sz="2000" dirty="0"/>
              <a:t>head</a:t>
            </a:r>
            <a:r>
              <a:rPr lang="zh-CN" altLang="en-US" sz="2000" dirty="0"/>
              <a:t>；从</a:t>
            </a:r>
            <a:r>
              <a:rPr lang="en-US" altLang="zh-CN" sz="2000" dirty="0"/>
              <a:t>stack</a:t>
            </a:r>
            <a:r>
              <a:rPr lang="zh-CN" altLang="en-US" sz="2000" dirty="0"/>
              <a:t>中移除第二个词；</a:t>
            </a:r>
            <a:endParaRPr lang="en-US" altLang="zh-CN" sz="2000" dirty="0"/>
          </a:p>
          <a:p>
            <a:pPr lvl="1" algn="just"/>
            <a:r>
              <a:rPr lang="en-US" altLang="zh-CN" sz="2000" dirty="0"/>
              <a:t>RightArc</a:t>
            </a:r>
            <a:r>
              <a:rPr lang="zh-CN" altLang="en-US" sz="2000" dirty="0"/>
              <a:t>：声明</a:t>
            </a:r>
            <a:r>
              <a:rPr lang="en-US" altLang="zh-CN" sz="2000" dirty="0"/>
              <a:t>stack</a:t>
            </a:r>
            <a:r>
              <a:rPr lang="zh-CN" altLang="en-US" sz="2000" dirty="0"/>
              <a:t>最上面的第一个词和第二个词间有</a:t>
            </a:r>
            <a:r>
              <a:rPr lang="en-US" altLang="zh-CN" sz="2000" dirty="0"/>
              <a:t>head-dependent</a:t>
            </a:r>
            <a:r>
              <a:rPr lang="zh-CN" altLang="en-US" sz="2000" dirty="0"/>
              <a:t>关系，其中第二个词是</a:t>
            </a:r>
            <a:r>
              <a:rPr lang="en-US" altLang="zh-CN" sz="2000" dirty="0"/>
              <a:t>head</a:t>
            </a:r>
            <a:r>
              <a:rPr lang="zh-CN" altLang="en-US" sz="2000" dirty="0"/>
              <a:t>；从</a:t>
            </a:r>
            <a:r>
              <a:rPr lang="en-US" altLang="zh-CN" sz="2000" dirty="0"/>
              <a:t>stack</a:t>
            </a:r>
            <a:r>
              <a:rPr lang="zh-CN" altLang="en-US" sz="2000" dirty="0"/>
              <a:t>中移除第一个词；</a:t>
            </a:r>
            <a:endParaRPr lang="en-US" altLang="zh-CN" sz="2000" dirty="0"/>
          </a:p>
          <a:p>
            <a:pPr lvl="1" algn="just"/>
            <a:r>
              <a:rPr lang="en-US" altLang="zh-CN" sz="2000" dirty="0"/>
              <a:t>Shift</a:t>
            </a:r>
            <a:r>
              <a:rPr lang="zh-CN" altLang="en-US" sz="2000" dirty="0"/>
              <a:t>：暂不对</a:t>
            </a:r>
            <a:r>
              <a:rPr lang="en-US" altLang="zh-CN" sz="2000" dirty="0"/>
              <a:t>stack</a:t>
            </a:r>
            <a:r>
              <a:rPr lang="zh-CN" altLang="en-US" sz="2000" dirty="0"/>
              <a:t>最上面的两个词操作，将</a:t>
            </a:r>
            <a:r>
              <a:rPr lang="en-US" altLang="zh-CN" sz="2000" dirty="0"/>
              <a:t>input buffer</a:t>
            </a:r>
            <a:r>
              <a:rPr lang="zh-CN" altLang="en-US" sz="2000" dirty="0"/>
              <a:t>中最左边的词移至</a:t>
            </a:r>
            <a:r>
              <a:rPr lang="en-US" altLang="zh-CN" sz="2000" dirty="0"/>
              <a:t>stack</a:t>
            </a:r>
            <a:r>
              <a:rPr lang="zh-CN" altLang="en-US" sz="2000" dirty="0"/>
              <a:t>最上面；</a:t>
            </a:r>
            <a:endParaRPr lang="en-US" altLang="zh-CN" sz="2000" dirty="0"/>
          </a:p>
          <a:p>
            <a:pPr algn="just"/>
            <a:r>
              <a:rPr lang="en-US" altLang="zh-CN" sz="2400" dirty="0"/>
              <a:t>Configuration</a:t>
            </a:r>
            <a:r>
              <a:rPr lang="zh-CN" altLang="en-US" sz="2400" dirty="0"/>
              <a:t>的初始化：</a:t>
            </a:r>
            <a:r>
              <a:rPr lang="en-US" altLang="zh-CN" sz="2400" dirty="0"/>
              <a:t>input buffer</a:t>
            </a:r>
            <a:r>
              <a:rPr lang="zh-CN" altLang="en-US" sz="2400" dirty="0"/>
              <a:t>初始化为句子；</a:t>
            </a:r>
            <a:r>
              <a:rPr lang="en-US" altLang="zh-CN" sz="2400" dirty="0"/>
              <a:t>stack</a:t>
            </a:r>
            <a:r>
              <a:rPr lang="zh-CN" altLang="en-US" sz="2400" dirty="0"/>
              <a:t>初始化为只包含</a:t>
            </a:r>
            <a:r>
              <a:rPr lang="en-US" altLang="zh-CN" sz="2400" dirty="0"/>
              <a:t>ROOT</a:t>
            </a:r>
            <a:r>
              <a:rPr lang="zh-CN" altLang="en-US" sz="2400" dirty="0"/>
              <a:t>符号的</a:t>
            </a:r>
            <a:r>
              <a:rPr lang="en-US" altLang="zh-CN" sz="2400" dirty="0"/>
              <a:t>stack</a:t>
            </a:r>
            <a:r>
              <a:rPr lang="zh-CN" altLang="en-US" sz="2400" dirty="0"/>
              <a:t>；</a:t>
            </a:r>
            <a:r>
              <a:rPr lang="en-US" altLang="zh-CN" sz="2400" dirty="0"/>
              <a:t>dependency relation</a:t>
            </a:r>
            <a:r>
              <a:rPr lang="zh-CN" altLang="en-US" sz="2400" dirty="0"/>
              <a:t>初始化为空集；</a:t>
            </a:r>
            <a:endParaRPr lang="en-US" altLang="zh-CN" sz="2400" dirty="0"/>
          </a:p>
          <a:p>
            <a:pPr algn="just"/>
            <a:r>
              <a:rPr lang="zh-CN" altLang="en-US" sz="2400" dirty="0"/>
              <a:t>解析的目标就是逐字处理</a:t>
            </a:r>
            <a:r>
              <a:rPr lang="en-US" altLang="zh-CN" sz="2400" dirty="0"/>
              <a:t>input buffer</a:t>
            </a:r>
            <a:r>
              <a:rPr lang="zh-CN" altLang="en-US" sz="2400" dirty="0"/>
              <a:t>中的每个词，直至</a:t>
            </a:r>
            <a:r>
              <a:rPr lang="en-US" altLang="zh-CN" sz="2400" dirty="0"/>
              <a:t>configuration</a:t>
            </a:r>
            <a:r>
              <a:rPr lang="zh-CN" altLang="en-US" sz="2400" dirty="0"/>
              <a:t>达到某种新状态，此时</a:t>
            </a:r>
            <a:r>
              <a:rPr lang="en-US" altLang="zh-CN" sz="2400" dirty="0"/>
              <a:t>stack</a:t>
            </a:r>
            <a:r>
              <a:rPr lang="zh-CN" altLang="en-US" sz="2400" dirty="0"/>
              <a:t>只剩</a:t>
            </a:r>
            <a:r>
              <a:rPr lang="en-US" altLang="zh-CN" sz="2400" dirty="0"/>
              <a:t>ROOT</a:t>
            </a:r>
            <a:r>
              <a:rPr lang="zh-CN" altLang="en-US" sz="2400" dirty="0"/>
              <a:t>符号，</a:t>
            </a:r>
            <a:r>
              <a:rPr lang="en-US" altLang="zh-CN" sz="2400" dirty="0"/>
              <a:t>input buffer</a:t>
            </a:r>
            <a:r>
              <a:rPr lang="zh-CN" altLang="en-US" sz="2400" dirty="0"/>
              <a:t>为空集，</a:t>
            </a:r>
            <a:r>
              <a:rPr lang="en-US" altLang="zh-CN" sz="2400" dirty="0"/>
              <a:t>dependency relation</a:t>
            </a:r>
            <a:r>
              <a:rPr lang="zh-CN" altLang="en-US" sz="2400" dirty="0"/>
              <a:t>储存完整的依存树。</a:t>
            </a:r>
            <a:endParaRPr lang="en-US" altLang="zh-CN" sz="2400" dirty="0"/>
          </a:p>
        </p:txBody>
      </p:sp>
    </p:spTree>
    <p:extLst>
      <p:ext uri="{BB962C8B-B14F-4D97-AF65-F5344CB8AC3E}">
        <p14:creationId xmlns:p14="http://schemas.microsoft.com/office/powerpoint/2010/main" val="2533314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69606-6CD4-4A03-AD1D-3FDF573F3DCF}"/>
              </a:ext>
            </a:extLst>
          </p:cNvPr>
          <p:cNvSpPr>
            <a:spLocks noGrp="1"/>
          </p:cNvSpPr>
          <p:nvPr>
            <p:ph type="title"/>
          </p:nvPr>
        </p:nvSpPr>
        <p:spPr/>
        <p:txBody>
          <a:bodyPr/>
          <a:lstStyle/>
          <a:p>
            <a:r>
              <a:rPr lang="en-US" altLang="zh-CN" dirty="0"/>
              <a:t>Transition-Based Dependency Parsing</a:t>
            </a:r>
            <a:endParaRPr lang="zh-CN" altLang="en-US" dirty="0"/>
          </a:p>
        </p:txBody>
      </p:sp>
      <p:sp>
        <p:nvSpPr>
          <p:cNvPr id="3" name="内容占位符 2">
            <a:extLst>
              <a:ext uri="{FF2B5EF4-FFF2-40B4-BE49-F238E27FC236}">
                <a16:creationId xmlns:a16="http://schemas.microsoft.com/office/drawing/2014/main" id="{A7487D2B-D0B9-489E-8EDF-19AE46E98196}"/>
              </a:ext>
            </a:extLst>
          </p:cNvPr>
          <p:cNvSpPr>
            <a:spLocks noGrp="1"/>
          </p:cNvSpPr>
          <p:nvPr>
            <p:ph idx="1"/>
          </p:nvPr>
        </p:nvSpPr>
        <p:spPr/>
        <p:txBody>
          <a:bodyPr>
            <a:normAutofit/>
          </a:bodyPr>
          <a:lstStyle/>
          <a:p>
            <a:pPr algn="just"/>
            <a:r>
              <a:rPr lang="zh-CN" altLang="en-US" sz="2400" dirty="0"/>
              <a:t>解析的过程是一个迭代的过程，其本质是贪婪算法；解析过程的每一步中：</a:t>
            </a:r>
            <a:endParaRPr lang="en-US" altLang="zh-CN" sz="2400" dirty="0"/>
          </a:p>
          <a:p>
            <a:pPr lvl="1" algn="just"/>
            <a:r>
              <a:rPr lang="en-US" altLang="zh-CN" sz="2000" dirty="0"/>
              <a:t>oracle</a:t>
            </a:r>
            <a:r>
              <a:rPr lang="zh-CN" altLang="en-US" sz="2000" dirty="0"/>
              <a:t>根据</a:t>
            </a:r>
            <a:r>
              <a:rPr lang="en-US" altLang="zh-CN" sz="2000" dirty="0"/>
              <a:t>configuration</a:t>
            </a:r>
            <a:r>
              <a:rPr lang="zh-CN" altLang="en-US" sz="2000" dirty="0"/>
              <a:t>当前的状态特征，如</a:t>
            </a:r>
            <a:r>
              <a:rPr lang="en-US" altLang="zh-CN" sz="2000" dirty="0"/>
              <a:t>stack</a:t>
            </a:r>
            <a:r>
              <a:rPr lang="zh-CN" altLang="en-US" sz="2000" dirty="0"/>
              <a:t>最上面两个词及其词性、</a:t>
            </a:r>
            <a:r>
              <a:rPr lang="en-US" altLang="zh-CN" sz="2000" dirty="0"/>
              <a:t>input buffer</a:t>
            </a:r>
            <a:r>
              <a:rPr lang="zh-CN" altLang="en-US" sz="2000" dirty="0"/>
              <a:t>最左边的词及其词性等，从三种预定义的操作中选择一种操作；</a:t>
            </a:r>
            <a:endParaRPr lang="en-US" altLang="zh-CN" sz="2000" dirty="0"/>
          </a:p>
          <a:p>
            <a:pPr lvl="1" algn="just"/>
            <a:r>
              <a:rPr lang="en-US" altLang="zh-CN" sz="2000" dirty="0"/>
              <a:t>parser</a:t>
            </a:r>
            <a:r>
              <a:rPr lang="zh-CN" altLang="en-US" sz="2000" dirty="0"/>
              <a:t>根据该操作对</a:t>
            </a:r>
            <a:r>
              <a:rPr lang="en-US" altLang="zh-CN" sz="2000" dirty="0"/>
              <a:t>stack</a:t>
            </a:r>
            <a:r>
              <a:rPr lang="zh-CN" altLang="en-US" sz="2000" dirty="0"/>
              <a:t>和</a:t>
            </a:r>
            <a:r>
              <a:rPr lang="en-US" altLang="zh-CN" sz="2000" dirty="0"/>
              <a:t>input buffer</a:t>
            </a:r>
            <a:r>
              <a:rPr lang="zh-CN" altLang="en-US" sz="2000" dirty="0"/>
              <a:t>进行操作；</a:t>
            </a:r>
            <a:endParaRPr lang="en-US" altLang="zh-CN" sz="2000" dirty="0"/>
          </a:p>
          <a:p>
            <a:pPr lvl="1" algn="just"/>
            <a:r>
              <a:rPr lang="zh-CN" altLang="en-US" sz="2000" dirty="0"/>
              <a:t>操作如果是</a:t>
            </a:r>
            <a:r>
              <a:rPr lang="en-US" altLang="zh-CN" sz="2000" dirty="0" err="1"/>
              <a:t>LeftArc</a:t>
            </a:r>
            <a:r>
              <a:rPr lang="zh-CN" altLang="en-US" sz="2000" dirty="0"/>
              <a:t>或</a:t>
            </a:r>
            <a:r>
              <a:rPr lang="en-US" altLang="zh-CN" sz="2000" dirty="0"/>
              <a:t>RightArc</a:t>
            </a:r>
            <a:r>
              <a:rPr lang="zh-CN" altLang="en-US" sz="2000" dirty="0"/>
              <a:t>，此时生成一条依存关系，将其存入</a:t>
            </a:r>
            <a:r>
              <a:rPr lang="en-US" altLang="zh-CN" sz="2000" dirty="0"/>
              <a:t>dependency relation</a:t>
            </a:r>
            <a:r>
              <a:rPr lang="zh-CN" altLang="en-US" sz="2000" dirty="0"/>
              <a:t>；</a:t>
            </a:r>
            <a:endParaRPr lang="en-US" altLang="zh-CN" sz="2000" dirty="0"/>
          </a:p>
          <a:p>
            <a:pPr algn="just"/>
            <a:r>
              <a:rPr lang="en-US" altLang="zh-CN" sz="2400" dirty="0"/>
              <a:t>Transition-based parsing</a:t>
            </a:r>
            <a:r>
              <a:rPr lang="zh-CN" altLang="en-US" sz="2400" dirty="0"/>
              <a:t>算法如下：</a:t>
            </a:r>
          </a:p>
        </p:txBody>
      </p:sp>
      <p:pic>
        <p:nvPicPr>
          <p:cNvPr id="4" name="图片 3">
            <a:extLst>
              <a:ext uri="{FF2B5EF4-FFF2-40B4-BE49-F238E27FC236}">
                <a16:creationId xmlns:a16="http://schemas.microsoft.com/office/drawing/2014/main" id="{2868BAA3-F152-4624-862F-494E9151C46D}"/>
              </a:ext>
            </a:extLst>
          </p:cNvPr>
          <p:cNvPicPr>
            <a:picLocks noChangeAspect="1"/>
          </p:cNvPicPr>
          <p:nvPr/>
        </p:nvPicPr>
        <p:blipFill>
          <a:blip r:embed="rId2"/>
          <a:stretch>
            <a:fillRect/>
          </a:stretch>
        </p:blipFill>
        <p:spPr>
          <a:xfrm>
            <a:off x="2203040" y="4050863"/>
            <a:ext cx="7785919" cy="2559996"/>
          </a:xfrm>
          <a:prstGeom prst="rect">
            <a:avLst/>
          </a:prstGeom>
        </p:spPr>
      </p:pic>
    </p:spTree>
    <p:extLst>
      <p:ext uri="{BB962C8B-B14F-4D97-AF65-F5344CB8AC3E}">
        <p14:creationId xmlns:p14="http://schemas.microsoft.com/office/powerpoint/2010/main" val="2328783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92E8F-35D7-4801-8EA9-D13F858DF5FC}"/>
              </a:ext>
            </a:extLst>
          </p:cNvPr>
          <p:cNvSpPr>
            <a:spLocks noGrp="1"/>
          </p:cNvSpPr>
          <p:nvPr>
            <p:ph type="title"/>
          </p:nvPr>
        </p:nvSpPr>
        <p:spPr/>
        <p:txBody>
          <a:bodyPr/>
          <a:lstStyle/>
          <a:p>
            <a:r>
              <a:rPr lang="en-US" altLang="zh-CN" dirty="0"/>
              <a:t>Transition-Based Dependency Parsing</a:t>
            </a:r>
            <a:endParaRPr lang="zh-CN" altLang="en-US" dirty="0"/>
          </a:p>
        </p:txBody>
      </p:sp>
      <p:sp>
        <p:nvSpPr>
          <p:cNvPr id="3" name="内容占位符 2">
            <a:extLst>
              <a:ext uri="{FF2B5EF4-FFF2-40B4-BE49-F238E27FC236}">
                <a16:creationId xmlns:a16="http://schemas.microsoft.com/office/drawing/2014/main" id="{309EDC44-1BDC-49E1-85D9-AAC2C6E195FD}"/>
              </a:ext>
            </a:extLst>
          </p:cNvPr>
          <p:cNvSpPr>
            <a:spLocks noGrp="1"/>
          </p:cNvSpPr>
          <p:nvPr>
            <p:ph idx="1"/>
          </p:nvPr>
        </p:nvSpPr>
        <p:spPr/>
        <p:txBody>
          <a:bodyPr/>
          <a:lstStyle/>
          <a:p>
            <a:r>
              <a:rPr lang="zh-CN" altLang="en-US" dirty="0"/>
              <a:t>解析的时间复杂度是</a:t>
            </a:r>
            <a:r>
              <a:rPr lang="en-US" altLang="zh-CN" dirty="0"/>
              <a:t>O(n)</a:t>
            </a:r>
            <a:r>
              <a:rPr lang="zh-CN" altLang="en-US" dirty="0"/>
              <a:t>，</a:t>
            </a:r>
            <a:r>
              <a:rPr lang="en-US" altLang="zh-CN" dirty="0"/>
              <a:t>n</a:t>
            </a:r>
            <a:r>
              <a:rPr lang="zh-CN" altLang="en-US" dirty="0"/>
              <a:t>是输入字符串的长度；</a:t>
            </a:r>
            <a:endParaRPr lang="en-US" altLang="zh-CN" dirty="0"/>
          </a:p>
          <a:p>
            <a:r>
              <a:rPr lang="zh-CN" altLang="en-US" dirty="0"/>
              <a:t>下图是对例句解析过程的示例：</a:t>
            </a:r>
          </a:p>
        </p:txBody>
      </p:sp>
      <p:pic>
        <p:nvPicPr>
          <p:cNvPr id="5" name="图片 4" descr="图片包含 游戏机, 文字&#10;&#10;描述已自动生成">
            <a:extLst>
              <a:ext uri="{FF2B5EF4-FFF2-40B4-BE49-F238E27FC236}">
                <a16:creationId xmlns:a16="http://schemas.microsoft.com/office/drawing/2014/main" id="{59EB2147-D22A-419C-826D-3DC0492ED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40" y="3881678"/>
            <a:ext cx="3035887" cy="1569865"/>
          </a:xfrm>
          <a:prstGeom prst="rect">
            <a:avLst/>
          </a:prstGeom>
        </p:spPr>
      </p:pic>
      <p:pic>
        <p:nvPicPr>
          <p:cNvPr id="7" name="图片 6" descr="手机屏幕截图&#10;&#10;描述已自动生成">
            <a:extLst>
              <a:ext uri="{FF2B5EF4-FFF2-40B4-BE49-F238E27FC236}">
                <a16:creationId xmlns:a16="http://schemas.microsoft.com/office/drawing/2014/main" id="{F1A5704F-362F-4D71-AE1D-9BC87B933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087" y="3319069"/>
            <a:ext cx="7944465" cy="2695084"/>
          </a:xfrm>
          <a:prstGeom prst="rect">
            <a:avLst/>
          </a:prstGeom>
        </p:spPr>
      </p:pic>
      <p:sp>
        <p:nvSpPr>
          <p:cNvPr id="8" name="椭圆 7">
            <a:extLst>
              <a:ext uri="{FF2B5EF4-FFF2-40B4-BE49-F238E27FC236}">
                <a16:creationId xmlns:a16="http://schemas.microsoft.com/office/drawing/2014/main" id="{8E2C0D0E-6715-4716-9E74-307D6A669AB2}"/>
              </a:ext>
            </a:extLst>
          </p:cNvPr>
          <p:cNvSpPr/>
          <p:nvPr/>
        </p:nvSpPr>
        <p:spPr>
          <a:xfrm>
            <a:off x="1248032" y="454728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a:t>
            </a:r>
            <a:endParaRPr lang="zh-CN" altLang="en-US" sz="1000" dirty="0"/>
          </a:p>
        </p:txBody>
      </p:sp>
      <p:sp>
        <p:nvSpPr>
          <p:cNvPr id="9" name="椭圆 8">
            <a:extLst>
              <a:ext uri="{FF2B5EF4-FFF2-40B4-BE49-F238E27FC236}">
                <a16:creationId xmlns:a16="http://schemas.microsoft.com/office/drawing/2014/main" id="{8E2E4EE1-4AAC-4779-8728-C7A072F2E85E}"/>
              </a:ext>
            </a:extLst>
          </p:cNvPr>
          <p:cNvSpPr/>
          <p:nvPr/>
        </p:nvSpPr>
        <p:spPr>
          <a:xfrm>
            <a:off x="2382717" y="4621427"/>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6</a:t>
            </a:r>
            <a:endParaRPr lang="zh-CN" altLang="en-US" sz="1000" dirty="0"/>
          </a:p>
        </p:txBody>
      </p:sp>
      <p:sp>
        <p:nvSpPr>
          <p:cNvPr id="10" name="椭圆 9">
            <a:extLst>
              <a:ext uri="{FF2B5EF4-FFF2-40B4-BE49-F238E27FC236}">
                <a16:creationId xmlns:a16="http://schemas.microsoft.com/office/drawing/2014/main" id="{34B70CA2-5C29-40A7-9234-7C2229E2C279}"/>
              </a:ext>
            </a:extLst>
          </p:cNvPr>
          <p:cNvSpPr/>
          <p:nvPr/>
        </p:nvSpPr>
        <p:spPr>
          <a:xfrm>
            <a:off x="2541257" y="4275932"/>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7</a:t>
            </a:r>
            <a:endParaRPr lang="zh-CN" altLang="en-US" sz="1000" dirty="0"/>
          </a:p>
        </p:txBody>
      </p:sp>
      <p:sp>
        <p:nvSpPr>
          <p:cNvPr id="11" name="椭圆 10">
            <a:extLst>
              <a:ext uri="{FF2B5EF4-FFF2-40B4-BE49-F238E27FC236}">
                <a16:creationId xmlns:a16="http://schemas.microsoft.com/office/drawing/2014/main" id="{220870AC-7B3D-48F6-B34F-394E37F2D148}"/>
              </a:ext>
            </a:extLst>
          </p:cNvPr>
          <p:cNvSpPr/>
          <p:nvPr/>
        </p:nvSpPr>
        <p:spPr>
          <a:xfrm>
            <a:off x="2217843" y="388398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8</a:t>
            </a:r>
            <a:endParaRPr lang="zh-CN" altLang="en-US" sz="1000" dirty="0"/>
          </a:p>
        </p:txBody>
      </p:sp>
      <p:sp>
        <p:nvSpPr>
          <p:cNvPr id="12" name="椭圆 11">
            <a:extLst>
              <a:ext uri="{FF2B5EF4-FFF2-40B4-BE49-F238E27FC236}">
                <a16:creationId xmlns:a16="http://schemas.microsoft.com/office/drawing/2014/main" id="{E8D8E37B-1A03-4CA4-811A-8F36060E5A97}"/>
              </a:ext>
            </a:extLst>
          </p:cNvPr>
          <p:cNvSpPr/>
          <p:nvPr/>
        </p:nvSpPr>
        <p:spPr>
          <a:xfrm>
            <a:off x="961534" y="3768994"/>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9</a:t>
            </a:r>
            <a:endParaRPr lang="zh-CN" altLang="en-US" sz="1000" dirty="0"/>
          </a:p>
        </p:txBody>
      </p:sp>
    </p:spTree>
    <p:extLst>
      <p:ext uri="{BB962C8B-B14F-4D97-AF65-F5344CB8AC3E}">
        <p14:creationId xmlns:p14="http://schemas.microsoft.com/office/powerpoint/2010/main" val="2804037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D766B-F527-4FE5-B2FC-2CF8A4A933F0}"/>
              </a:ext>
            </a:extLst>
          </p:cNvPr>
          <p:cNvSpPr>
            <a:spLocks noGrp="1"/>
          </p:cNvSpPr>
          <p:nvPr>
            <p:ph type="title"/>
          </p:nvPr>
        </p:nvSpPr>
        <p:spPr/>
        <p:txBody>
          <a:bodyPr/>
          <a:lstStyle/>
          <a:p>
            <a:r>
              <a:rPr lang="en-US" altLang="zh-CN" dirty="0"/>
              <a:t>Transition-Based Dependency Parsing</a:t>
            </a:r>
            <a:endParaRPr lang="zh-CN" altLang="en-US" dirty="0"/>
          </a:p>
        </p:txBody>
      </p:sp>
      <p:sp>
        <p:nvSpPr>
          <p:cNvPr id="3" name="内容占位符 2">
            <a:extLst>
              <a:ext uri="{FF2B5EF4-FFF2-40B4-BE49-F238E27FC236}">
                <a16:creationId xmlns:a16="http://schemas.microsoft.com/office/drawing/2014/main" id="{EB55DAA2-2D35-44E2-809C-96BFDAEA45EF}"/>
              </a:ext>
            </a:extLst>
          </p:cNvPr>
          <p:cNvSpPr>
            <a:spLocks noGrp="1"/>
          </p:cNvSpPr>
          <p:nvPr>
            <p:ph idx="1"/>
          </p:nvPr>
        </p:nvSpPr>
        <p:spPr/>
        <p:txBody>
          <a:bodyPr/>
          <a:lstStyle/>
          <a:p>
            <a:pPr algn="just"/>
            <a:r>
              <a:rPr lang="zh-CN" altLang="en-US" dirty="0"/>
              <a:t>基于上例，我们有三条需要注意的事情：</a:t>
            </a:r>
            <a:endParaRPr lang="en-US" altLang="zh-CN" dirty="0"/>
          </a:p>
          <a:p>
            <a:pPr lvl="1" algn="just"/>
            <a:r>
              <a:rPr lang="zh-CN" altLang="en-US" dirty="0"/>
              <a:t>实例中的解析过程并非是唯一正确的解析过程；通常来说，即存在不同的解析过程，同样生成与示例相同的依存树，也存在不同的解析过程，生成与示例不同、但也有效的依存树；</a:t>
            </a:r>
            <a:endParaRPr lang="en-US" altLang="zh-CN" dirty="0"/>
          </a:p>
          <a:p>
            <a:pPr lvl="1" algn="just"/>
            <a:r>
              <a:rPr lang="zh-CN" altLang="en-US" dirty="0"/>
              <a:t>上例中暗含一个假设，即每步解析都是正确的；但在实际中，该假设通常是不合理的；作为贪婪算法，一旦某一步解析发生错误，则在接下来的解析过程中将无法弥补该错误，直至最终生成错误的依存树；为了缓解该问题，一些尝试更全面地探索操作空间的方法被提了出来；</a:t>
            </a:r>
            <a:endParaRPr lang="en-US" altLang="zh-CN" dirty="0"/>
          </a:p>
          <a:p>
            <a:pPr lvl="1" algn="just"/>
            <a:r>
              <a:rPr lang="zh-CN" altLang="en-US" dirty="0"/>
              <a:t>出于简单，上例在解析过程中没有提到边的标签的确定；为了生成有标签的依存树，我们可以将</a:t>
            </a:r>
            <a:r>
              <a:rPr lang="en-US" altLang="zh-CN" dirty="0" err="1"/>
              <a:t>LeftArc</a:t>
            </a:r>
            <a:r>
              <a:rPr lang="zh-CN" altLang="en-US" dirty="0"/>
              <a:t>和</a:t>
            </a:r>
            <a:r>
              <a:rPr lang="en-US" altLang="zh-CN" dirty="0"/>
              <a:t>RightArc</a:t>
            </a:r>
            <a:r>
              <a:rPr lang="zh-CN" altLang="en-US" dirty="0"/>
              <a:t>拓展为</a:t>
            </a:r>
            <a:r>
              <a:rPr lang="en-US" altLang="zh-CN" dirty="0" err="1"/>
              <a:t>LeftArc</a:t>
            </a:r>
            <a:r>
              <a:rPr lang="en-US" altLang="zh-CN" dirty="0"/>
              <a:t>(label)</a:t>
            </a:r>
            <a:r>
              <a:rPr lang="zh-CN" altLang="en-US" dirty="0"/>
              <a:t>和</a:t>
            </a:r>
            <a:r>
              <a:rPr lang="en-US" altLang="zh-CN" dirty="0"/>
              <a:t>RightArc(label)</a:t>
            </a:r>
            <a:r>
              <a:rPr lang="zh-CN" altLang="en-US" dirty="0"/>
              <a:t>，</a:t>
            </a:r>
            <a:r>
              <a:rPr lang="en-US" altLang="zh-CN" dirty="0"/>
              <a:t>label</a:t>
            </a:r>
            <a:r>
              <a:rPr lang="zh-CN" altLang="en-US" dirty="0"/>
              <a:t>为每一种标签；由此，操作从三种增至</a:t>
            </a:r>
            <a:r>
              <a:rPr lang="en-US" altLang="zh-CN" dirty="0"/>
              <a:t>2N+1</a:t>
            </a:r>
            <a:r>
              <a:rPr lang="zh-CN" altLang="en-US" dirty="0"/>
              <a:t>中，</a:t>
            </a:r>
            <a:r>
              <a:rPr lang="en-US" altLang="zh-CN" dirty="0"/>
              <a:t>N</a:t>
            </a:r>
            <a:r>
              <a:rPr lang="zh-CN" altLang="en-US" dirty="0"/>
              <a:t>是标签数量；当然，这大大增加了</a:t>
            </a:r>
            <a:r>
              <a:rPr lang="en-US" altLang="zh-CN" dirty="0"/>
              <a:t>oracle</a:t>
            </a:r>
            <a:r>
              <a:rPr lang="zh-CN" altLang="en-US" dirty="0"/>
              <a:t>的复杂度。</a:t>
            </a:r>
          </a:p>
        </p:txBody>
      </p:sp>
    </p:spTree>
    <p:extLst>
      <p:ext uri="{BB962C8B-B14F-4D97-AF65-F5344CB8AC3E}">
        <p14:creationId xmlns:p14="http://schemas.microsoft.com/office/powerpoint/2010/main" val="1211552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97C75-CA90-4C94-8677-6607BDACD838}"/>
              </a:ext>
            </a:extLst>
          </p:cNvPr>
          <p:cNvSpPr>
            <a:spLocks noGrp="1"/>
          </p:cNvSpPr>
          <p:nvPr>
            <p:ph type="title"/>
          </p:nvPr>
        </p:nvSpPr>
        <p:spPr/>
        <p:txBody>
          <a:bodyPr/>
          <a:lstStyle/>
          <a:p>
            <a:r>
              <a:rPr lang="en-US" altLang="zh-CN" dirty="0"/>
              <a:t>Creating an Oracle</a:t>
            </a:r>
            <a:endParaRPr lang="zh-CN" altLang="en-US" dirty="0"/>
          </a:p>
        </p:txBody>
      </p:sp>
      <p:sp>
        <p:nvSpPr>
          <p:cNvPr id="3" name="内容占位符 2">
            <a:extLst>
              <a:ext uri="{FF2B5EF4-FFF2-40B4-BE49-F238E27FC236}">
                <a16:creationId xmlns:a16="http://schemas.microsoft.com/office/drawing/2014/main" id="{78461695-379F-4E2D-A890-A0EBBF3DCF10}"/>
              </a:ext>
            </a:extLst>
          </p:cNvPr>
          <p:cNvSpPr>
            <a:spLocks noGrp="1"/>
          </p:cNvSpPr>
          <p:nvPr>
            <p:ph idx="1"/>
          </p:nvPr>
        </p:nvSpPr>
        <p:spPr>
          <a:xfrm>
            <a:off x="838200" y="1825625"/>
            <a:ext cx="10515600" cy="4667250"/>
          </a:xfrm>
        </p:spPr>
        <p:txBody>
          <a:bodyPr>
            <a:normAutofit/>
          </a:bodyPr>
          <a:lstStyle/>
          <a:p>
            <a:pPr algn="just"/>
            <a:r>
              <a:rPr lang="en-US" altLang="zh-CN" sz="2400" dirty="0"/>
              <a:t>Oracle</a:t>
            </a:r>
            <a:r>
              <a:rPr lang="zh-CN" altLang="en-US" sz="2400" dirty="0"/>
              <a:t>以</a:t>
            </a:r>
            <a:r>
              <a:rPr lang="en-US" altLang="zh-CN" sz="2400" dirty="0"/>
              <a:t>configuration</a:t>
            </a:r>
            <a:r>
              <a:rPr lang="zh-CN" altLang="en-US" sz="2400" dirty="0"/>
              <a:t>为输入，以一种操作为输出；因此，为了训练</a:t>
            </a:r>
            <a:r>
              <a:rPr lang="en-US" altLang="zh-CN" sz="2400" dirty="0"/>
              <a:t>oracle</a:t>
            </a:r>
            <a:r>
              <a:rPr lang="zh-CN" altLang="en-US" sz="2400" dirty="0"/>
              <a:t>，我们需要</a:t>
            </a:r>
            <a:r>
              <a:rPr lang="en-US" altLang="zh-CN" sz="2400" dirty="0"/>
              <a:t>(configuration</a:t>
            </a:r>
            <a:r>
              <a:rPr lang="zh-CN" altLang="en-US" sz="2400" dirty="0"/>
              <a:t>，</a:t>
            </a:r>
            <a:r>
              <a:rPr lang="en-US" altLang="zh-CN" sz="2400" dirty="0"/>
              <a:t>operator)</a:t>
            </a:r>
            <a:r>
              <a:rPr lang="zh-CN" altLang="en-US" sz="2400" dirty="0"/>
              <a:t>对的训练样本；</a:t>
            </a:r>
            <a:endParaRPr lang="en-US" altLang="zh-CN" sz="2400" dirty="0"/>
          </a:p>
          <a:p>
            <a:pPr algn="just"/>
            <a:r>
              <a:rPr lang="zh-CN" altLang="en-US" sz="2400" dirty="0"/>
              <a:t>然而，依存分析</a:t>
            </a:r>
            <a:r>
              <a:rPr lang="en-US" altLang="zh-CN" sz="2400" dirty="0"/>
              <a:t>treebank</a:t>
            </a:r>
            <a:r>
              <a:rPr lang="zh-CN" altLang="en-US" sz="2400" dirty="0"/>
              <a:t>的样本都是</a:t>
            </a:r>
            <a:r>
              <a:rPr lang="en-US" altLang="zh-CN" sz="2400" dirty="0"/>
              <a:t>(sentence</a:t>
            </a:r>
            <a:r>
              <a:rPr lang="zh-CN" altLang="en-US" sz="2400" dirty="0"/>
              <a:t>，</a:t>
            </a:r>
            <a:r>
              <a:rPr lang="en-US" altLang="zh-CN" sz="2400" dirty="0"/>
              <a:t>tree)</a:t>
            </a:r>
            <a:r>
              <a:rPr lang="zh-CN" altLang="en-US" sz="2400" dirty="0"/>
              <a:t>对，为此我们需要按照如下方法，从</a:t>
            </a:r>
            <a:r>
              <a:rPr lang="en-US" altLang="zh-CN" sz="2400" dirty="0"/>
              <a:t>treebank</a:t>
            </a:r>
            <a:r>
              <a:rPr lang="zh-CN" altLang="en-US" sz="2400" dirty="0"/>
              <a:t>的样本中提取训练样本；</a:t>
            </a:r>
            <a:endParaRPr lang="en-US" altLang="zh-CN" sz="2400" dirty="0"/>
          </a:p>
          <a:p>
            <a:pPr algn="just"/>
            <a:r>
              <a:rPr lang="zh-CN" altLang="en-US" sz="2400" dirty="0"/>
              <a:t>初始化</a:t>
            </a:r>
            <a:r>
              <a:rPr lang="en-US" altLang="zh-CN" sz="2400" dirty="0"/>
              <a:t>configuration</a:t>
            </a:r>
            <a:r>
              <a:rPr lang="zh-CN" altLang="en-US" sz="2400" dirty="0"/>
              <a:t>，以</a:t>
            </a:r>
            <a:r>
              <a:rPr lang="en-US" altLang="zh-CN" sz="2400" dirty="0"/>
              <a:t>treebank</a:t>
            </a:r>
            <a:r>
              <a:rPr lang="zh-CN" altLang="en-US" sz="2400" dirty="0"/>
              <a:t>样本的依存树为正确标注的结果，按照如下原则选择每次处理的操作：</a:t>
            </a:r>
            <a:endParaRPr lang="en-US" altLang="zh-CN" sz="2400" dirty="0"/>
          </a:p>
          <a:p>
            <a:pPr lvl="1" algn="just"/>
            <a:r>
              <a:rPr lang="zh-CN" altLang="en-US" sz="2000" dirty="0"/>
              <a:t>选择</a:t>
            </a:r>
            <a:r>
              <a:rPr lang="en-US" altLang="zh-CN" sz="2000" dirty="0" err="1"/>
              <a:t>LeftArc</a:t>
            </a:r>
            <a:r>
              <a:rPr lang="zh-CN" altLang="en-US" sz="2000" dirty="0"/>
              <a:t>：当选择该操作可以生成依存树中正确的依存关系时；</a:t>
            </a:r>
            <a:endParaRPr lang="en-US" altLang="zh-CN" sz="2000" dirty="0"/>
          </a:p>
          <a:p>
            <a:pPr lvl="1" algn="just"/>
            <a:r>
              <a:rPr lang="zh-CN" altLang="en-US" sz="2000" dirty="0"/>
              <a:t>选择</a:t>
            </a:r>
            <a:r>
              <a:rPr lang="en-US" altLang="zh-CN" sz="2000" dirty="0"/>
              <a:t>RightArc</a:t>
            </a:r>
            <a:r>
              <a:rPr lang="zh-CN" altLang="en-US" sz="2000" dirty="0"/>
              <a:t>：</a:t>
            </a:r>
            <a:r>
              <a:rPr lang="en-US" altLang="zh-CN" sz="2000" dirty="0"/>
              <a:t>(1)</a:t>
            </a:r>
            <a:r>
              <a:rPr lang="zh-CN" altLang="en-US" sz="2000" dirty="0"/>
              <a:t>当选择该操作可以生成依存树中正确的依存关系时；</a:t>
            </a:r>
            <a:r>
              <a:rPr lang="en-US" altLang="zh-CN" sz="2000" dirty="0"/>
              <a:t>(2)</a:t>
            </a:r>
            <a:r>
              <a:rPr lang="zh-CN" altLang="en-US" sz="2000" dirty="0"/>
              <a:t>所有依赖于</a:t>
            </a:r>
            <a:r>
              <a:rPr lang="en-US" altLang="zh-CN" sz="2000" dirty="0"/>
              <a:t>stack</a:t>
            </a:r>
            <a:r>
              <a:rPr lang="zh-CN" altLang="en-US" sz="2000" dirty="0"/>
              <a:t>最上面词的其他词都已经被处理过；</a:t>
            </a:r>
            <a:endParaRPr lang="en-US" altLang="zh-CN" sz="2000" dirty="0"/>
          </a:p>
          <a:p>
            <a:pPr lvl="1" algn="just"/>
            <a:r>
              <a:rPr lang="zh-CN" altLang="en-US" sz="2000" dirty="0"/>
              <a:t>选择</a:t>
            </a:r>
            <a:r>
              <a:rPr lang="en-US" altLang="zh-CN" sz="2000" dirty="0"/>
              <a:t>Shift</a:t>
            </a:r>
            <a:r>
              <a:rPr lang="zh-CN" altLang="en-US" sz="2000" dirty="0"/>
              <a:t>：其他情况</a:t>
            </a:r>
            <a:endParaRPr lang="en-US" altLang="zh-CN" sz="2000" dirty="0"/>
          </a:p>
          <a:p>
            <a:pPr algn="just"/>
            <a:r>
              <a:rPr lang="zh-CN" altLang="en-US" sz="2400" dirty="0"/>
              <a:t>需注意，选择</a:t>
            </a:r>
            <a:r>
              <a:rPr lang="en-US" altLang="zh-CN" sz="2400" dirty="0"/>
              <a:t>RightArc</a:t>
            </a:r>
            <a:r>
              <a:rPr lang="zh-CN" altLang="en-US" sz="2400" dirty="0"/>
              <a:t>时的第</a:t>
            </a:r>
            <a:r>
              <a:rPr lang="en-US" altLang="zh-CN" sz="2400" dirty="0"/>
              <a:t>(2)</a:t>
            </a:r>
            <a:r>
              <a:rPr lang="zh-CN" altLang="en-US" sz="2400" dirty="0"/>
              <a:t>个条件，其目的是为了防止该词被过早地从</a:t>
            </a:r>
            <a:r>
              <a:rPr lang="en-US" altLang="zh-CN" sz="2400" dirty="0"/>
              <a:t>stack</a:t>
            </a:r>
            <a:r>
              <a:rPr lang="zh-CN" altLang="en-US" sz="2400" dirty="0"/>
              <a:t>中删除，使得后续依赖于它的依存关系无法被处理。</a:t>
            </a:r>
            <a:endParaRPr lang="en-US" altLang="zh-CN" sz="2400" dirty="0"/>
          </a:p>
        </p:txBody>
      </p:sp>
    </p:spTree>
    <p:extLst>
      <p:ext uri="{BB962C8B-B14F-4D97-AF65-F5344CB8AC3E}">
        <p14:creationId xmlns:p14="http://schemas.microsoft.com/office/powerpoint/2010/main" val="900605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4F0EA-6BC6-4BAC-95C2-3D1DEC1E819C}"/>
              </a:ext>
            </a:extLst>
          </p:cNvPr>
          <p:cNvSpPr>
            <a:spLocks noGrp="1"/>
          </p:cNvSpPr>
          <p:nvPr>
            <p:ph type="title"/>
          </p:nvPr>
        </p:nvSpPr>
        <p:spPr/>
        <p:txBody>
          <a:bodyPr/>
          <a:lstStyle/>
          <a:p>
            <a:r>
              <a:rPr lang="en-US" altLang="zh-CN" dirty="0"/>
              <a:t>Creating an Oracle</a:t>
            </a:r>
            <a:endParaRPr lang="zh-CN" altLang="en-US" dirty="0"/>
          </a:p>
        </p:txBody>
      </p:sp>
      <p:sp>
        <p:nvSpPr>
          <p:cNvPr id="3" name="内容占位符 2">
            <a:extLst>
              <a:ext uri="{FF2B5EF4-FFF2-40B4-BE49-F238E27FC236}">
                <a16:creationId xmlns:a16="http://schemas.microsoft.com/office/drawing/2014/main" id="{152C433D-04DC-47B4-87DB-46E6B7D95EE3}"/>
              </a:ext>
            </a:extLst>
          </p:cNvPr>
          <p:cNvSpPr>
            <a:spLocks noGrp="1"/>
          </p:cNvSpPr>
          <p:nvPr>
            <p:ph idx="1"/>
          </p:nvPr>
        </p:nvSpPr>
        <p:spPr/>
        <p:txBody>
          <a:bodyPr/>
          <a:lstStyle/>
          <a:p>
            <a:pPr algn="just"/>
            <a:r>
              <a:rPr lang="zh-CN" altLang="en-US" dirty="0"/>
              <a:t>更正式地，上述方式可以被定义为：</a:t>
            </a:r>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通过上述方法，每一个处理过程都可以获得一个训练样本，一个完整的解析过程最终可以生成很多个所需的训练样本。</a:t>
            </a:r>
          </a:p>
        </p:txBody>
      </p:sp>
      <p:grpSp>
        <p:nvGrpSpPr>
          <p:cNvPr id="8" name="组合 7">
            <a:extLst>
              <a:ext uri="{FF2B5EF4-FFF2-40B4-BE49-F238E27FC236}">
                <a16:creationId xmlns:a16="http://schemas.microsoft.com/office/drawing/2014/main" id="{3EE9387E-4DEB-4280-B115-80D155D62985}"/>
              </a:ext>
            </a:extLst>
          </p:cNvPr>
          <p:cNvGrpSpPr>
            <a:grpSpLocks noChangeAspect="1"/>
          </p:cNvGrpSpPr>
          <p:nvPr/>
        </p:nvGrpSpPr>
        <p:grpSpPr>
          <a:xfrm>
            <a:off x="1935540" y="2389380"/>
            <a:ext cx="8320920" cy="2433344"/>
            <a:chOff x="2389676" y="2411374"/>
            <a:chExt cx="7412649" cy="2167732"/>
          </a:xfrm>
        </p:grpSpPr>
        <p:pic>
          <p:nvPicPr>
            <p:cNvPr id="5" name="图片 4">
              <a:extLst>
                <a:ext uri="{FF2B5EF4-FFF2-40B4-BE49-F238E27FC236}">
                  <a16:creationId xmlns:a16="http://schemas.microsoft.com/office/drawing/2014/main" id="{32DE689B-900B-43CB-A7D4-F0C7EDD74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676" y="2411374"/>
              <a:ext cx="7412648" cy="906191"/>
            </a:xfrm>
            <a:prstGeom prst="rect">
              <a:avLst/>
            </a:prstGeom>
          </p:spPr>
        </p:pic>
        <p:pic>
          <p:nvPicPr>
            <p:cNvPr id="7" name="图片 6" descr="手机屏幕截图&#10;&#10;描述已自动生成">
              <a:extLst>
                <a:ext uri="{FF2B5EF4-FFF2-40B4-BE49-F238E27FC236}">
                  <a16:creationId xmlns:a16="http://schemas.microsoft.com/office/drawing/2014/main" id="{C11F2A4C-C1AA-4C61-A86C-9E758303E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677" y="3377704"/>
              <a:ext cx="7412648" cy="1201402"/>
            </a:xfrm>
            <a:prstGeom prst="rect">
              <a:avLst/>
            </a:prstGeom>
          </p:spPr>
        </p:pic>
      </p:grpSp>
    </p:spTree>
    <p:extLst>
      <p:ext uri="{BB962C8B-B14F-4D97-AF65-F5344CB8AC3E}">
        <p14:creationId xmlns:p14="http://schemas.microsoft.com/office/powerpoint/2010/main" val="697938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657FD-5377-461D-9FC4-DC677142B43C}"/>
              </a:ext>
            </a:extLst>
          </p:cNvPr>
          <p:cNvSpPr>
            <a:spLocks noGrp="1"/>
          </p:cNvSpPr>
          <p:nvPr>
            <p:ph type="title"/>
          </p:nvPr>
        </p:nvSpPr>
        <p:spPr/>
        <p:txBody>
          <a:bodyPr/>
          <a:lstStyle/>
          <a:p>
            <a:r>
              <a:rPr lang="en-US" altLang="zh-CN" dirty="0"/>
              <a:t>Creating an Oracle</a:t>
            </a:r>
            <a:endParaRPr lang="zh-CN" altLang="en-US" dirty="0"/>
          </a:p>
        </p:txBody>
      </p:sp>
      <p:sp>
        <p:nvSpPr>
          <p:cNvPr id="3" name="内容占位符 2">
            <a:extLst>
              <a:ext uri="{FF2B5EF4-FFF2-40B4-BE49-F238E27FC236}">
                <a16:creationId xmlns:a16="http://schemas.microsoft.com/office/drawing/2014/main" id="{2A1195F8-5A58-48B9-9CD2-16008562B7EA}"/>
              </a:ext>
            </a:extLst>
          </p:cNvPr>
          <p:cNvSpPr>
            <a:spLocks noGrp="1"/>
          </p:cNvSpPr>
          <p:nvPr>
            <p:ph idx="1"/>
          </p:nvPr>
        </p:nvSpPr>
        <p:spPr/>
        <p:txBody>
          <a:bodyPr>
            <a:normAutofit/>
          </a:bodyPr>
          <a:lstStyle/>
          <a:p>
            <a:pPr algn="just"/>
            <a:r>
              <a:rPr lang="zh-CN" altLang="en-US" sz="2400" dirty="0"/>
              <a:t>与</a:t>
            </a:r>
            <a:r>
              <a:rPr lang="en-US" altLang="zh-CN" sz="2400" dirty="0"/>
              <a:t>POS tagging</a:t>
            </a:r>
            <a:r>
              <a:rPr lang="zh-CN" altLang="en-US" sz="2400" dirty="0"/>
              <a:t>和</a:t>
            </a:r>
            <a:r>
              <a:rPr lang="en-US" altLang="zh-CN" sz="2400" dirty="0"/>
              <a:t>partial parsing</a:t>
            </a:r>
            <a:r>
              <a:rPr lang="zh-CN" altLang="en-US" sz="2400" dirty="0"/>
              <a:t>一样，训练</a:t>
            </a:r>
            <a:r>
              <a:rPr lang="en-US" altLang="zh-CN" sz="2400" dirty="0"/>
              <a:t>oracle</a:t>
            </a:r>
            <a:r>
              <a:rPr lang="zh-CN" altLang="en-US" sz="2400" dirty="0"/>
              <a:t>所需的特征也包括词、词性、</a:t>
            </a:r>
            <a:r>
              <a:rPr lang="en-US" altLang="zh-CN" sz="2400" dirty="0"/>
              <a:t>word form</a:t>
            </a:r>
            <a:r>
              <a:rPr lang="zh-CN" altLang="en-US" sz="2400" dirty="0"/>
              <a:t>、</a:t>
            </a:r>
            <a:r>
              <a:rPr lang="en-US" altLang="zh-CN" sz="2400" dirty="0"/>
              <a:t>lemma</a:t>
            </a:r>
            <a:r>
              <a:rPr lang="zh-CN" altLang="en-US" sz="2400" dirty="0"/>
              <a:t>等；所有前面章节提到的特征，都可以用于训练</a:t>
            </a:r>
            <a:r>
              <a:rPr lang="en-US" altLang="zh-CN" sz="2400" dirty="0"/>
              <a:t>oracle</a:t>
            </a:r>
            <a:r>
              <a:rPr lang="zh-CN" altLang="en-US" sz="2400" dirty="0"/>
              <a:t>；</a:t>
            </a:r>
            <a:endParaRPr lang="en-US" altLang="zh-CN" sz="2400" dirty="0"/>
          </a:p>
          <a:p>
            <a:pPr algn="just"/>
            <a:r>
              <a:rPr lang="zh-CN" altLang="en-US" sz="2400" dirty="0"/>
              <a:t>为了专注于最有效的特征，训练</a:t>
            </a:r>
            <a:r>
              <a:rPr lang="en-US" altLang="zh-CN" sz="2400" dirty="0"/>
              <a:t>oracle</a:t>
            </a:r>
            <a:r>
              <a:rPr lang="zh-CN" altLang="en-US" sz="2400" dirty="0"/>
              <a:t>的特征往往从</a:t>
            </a:r>
            <a:r>
              <a:rPr lang="en-US" altLang="zh-CN" sz="2400" dirty="0"/>
              <a:t>stack</a:t>
            </a:r>
            <a:r>
              <a:rPr lang="zh-CN" altLang="en-US" sz="2400" dirty="0"/>
              <a:t>顶部、</a:t>
            </a:r>
            <a:r>
              <a:rPr lang="en-US" altLang="zh-CN" sz="2400" dirty="0"/>
              <a:t>buffer</a:t>
            </a:r>
            <a:r>
              <a:rPr lang="zh-CN" altLang="en-US" sz="2400" dirty="0"/>
              <a:t>左边和</a:t>
            </a:r>
            <a:r>
              <a:rPr lang="en-US" altLang="zh-CN" sz="2400" dirty="0"/>
              <a:t>relation</a:t>
            </a:r>
            <a:r>
              <a:rPr lang="zh-CN" altLang="en-US" sz="2400" dirty="0"/>
              <a:t>中与前两者包含的词有关的依存关系这几个地方抽取；</a:t>
            </a:r>
            <a:endParaRPr lang="en-US" altLang="zh-CN" sz="2400" dirty="0"/>
          </a:p>
          <a:p>
            <a:pPr algn="just"/>
            <a:r>
              <a:rPr lang="zh-CN" altLang="en-US" sz="2400" dirty="0"/>
              <a:t>通常使用特征模板从</a:t>
            </a:r>
            <a:r>
              <a:rPr lang="en-US" altLang="zh-CN" sz="2400" dirty="0"/>
              <a:t>configuration</a:t>
            </a:r>
            <a:r>
              <a:rPr lang="zh-CN" altLang="en-US" sz="2400" dirty="0"/>
              <a:t>中抽取训练</a:t>
            </a:r>
            <a:r>
              <a:rPr lang="en-US" altLang="zh-CN" sz="2400" dirty="0"/>
              <a:t>oracle</a:t>
            </a:r>
            <a:r>
              <a:rPr lang="zh-CN" altLang="en-US" sz="2400" dirty="0"/>
              <a:t>所需的特征，如下例：</a:t>
            </a:r>
          </a:p>
        </p:txBody>
      </p:sp>
      <p:pic>
        <p:nvPicPr>
          <p:cNvPr id="5" name="图片 4" descr="手机屏幕截图&#10;&#10;描述已自动生成">
            <a:extLst>
              <a:ext uri="{FF2B5EF4-FFF2-40B4-BE49-F238E27FC236}">
                <a16:creationId xmlns:a16="http://schemas.microsoft.com/office/drawing/2014/main" id="{45FADA9A-E981-4ECB-A125-F55C69B4B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16" y="3864077"/>
            <a:ext cx="7247568" cy="2865191"/>
          </a:xfrm>
          <a:prstGeom prst="rect">
            <a:avLst/>
          </a:prstGeom>
        </p:spPr>
      </p:pic>
    </p:spTree>
    <p:extLst>
      <p:ext uri="{BB962C8B-B14F-4D97-AF65-F5344CB8AC3E}">
        <p14:creationId xmlns:p14="http://schemas.microsoft.com/office/powerpoint/2010/main" val="41482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EDFD3-804C-4891-B00F-C83CD8600CB7}"/>
              </a:ext>
            </a:extLst>
          </p:cNvPr>
          <p:cNvSpPr>
            <a:spLocks noGrp="1"/>
          </p:cNvSpPr>
          <p:nvPr>
            <p:ph type="title"/>
          </p:nvPr>
        </p:nvSpPr>
        <p:spPr/>
        <p:txBody>
          <a:bodyPr/>
          <a:lstStyle/>
          <a:p>
            <a:r>
              <a:rPr lang="en-US" altLang="zh-CN" dirty="0"/>
              <a:t>Dependency Parsing</a:t>
            </a:r>
            <a:endParaRPr lang="zh-CN" altLang="en-US" dirty="0"/>
          </a:p>
        </p:txBody>
      </p:sp>
      <p:sp>
        <p:nvSpPr>
          <p:cNvPr id="3" name="内容占位符 2">
            <a:extLst>
              <a:ext uri="{FF2B5EF4-FFF2-40B4-BE49-F238E27FC236}">
                <a16:creationId xmlns:a16="http://schemas.microsoft.com/office/drawing/2014/main" id="{0BEC1F0F-4259-4916-91AD-F58F97C26A26}"/>
              </a:ext>
            </a:extLst>
          </p:cNvPr>
          <p:cNvSpPr>
            <a:spLocks noGrp="1"/>
          </p:cNvSpPr>
          <p:nvPr>
            <p:ph idx="1"/>
          </p:nvPr>
        </p:nvSpPr>
        <p:spPr>
          <a:xfrm>
            <a:off x="838200" y="1825625"/>
            <a:ext cx="10515600" cy="4667250"/>
          </a:xfrm>
        </p:spPr>
        <p:txBody>
          <a:bodyPr/>
          <a:lstStyle/>
          <a:p>
            <a:pPr algn="just"/>
            <a:r>
              <a:rPr lang="zh-CN" altLang="en-US" dirty="0"/>
              <a:t>除了前面的章节讨论的</a:t>
            </a:r>
            <a:r>
              <a:rPr lang="en-US" altLang="zh-CN" dirty="0"/>
              <a:t>constituent-based grammar</a:t>
            </a:r>
            <a:r>
              <a:rPr lang="zh-CN" altLang="en-US" dirty="0"/>
              <a:t>，还有一种语法被称为</a:t>
            </a:r>
            <a:r>
              <a:rPr lang="en-US" altLang="zh-CN" dirty="0"/>
              <a:t>dependency grammar</a:t>
            </a:r>
            <a:r>
              <a:rPr lang="zh-CN" altLang="en-US" dirty="0"/>
              <a:t>；这种语法通过词、以及词之间的有向二元语法关系来描述句法结构：</a:t>
            </a:r>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词之间的关系由上例中的带有标签的箭头表示，从头</a:t>
            </a:r>
            <a:r>
              <a:rPr lang="en-US" altLang="zh-CN" dirty="0"/>
              <a:t>(heads)</a:t>
            </a:r>
            <a:r>
              <a:rPr lang="zh-CN" altLang="en-US" dirty="0"/>
              <a:t>指向依存</a:t>
            </a:r>
            <a:r>
              <a:rPr lang="en-US" altLang="zh-CN" dirty="0"/>
              <a:t>(dependents)</a:t>
            </a:r>
            <a:r>
              <a:rPr lang="zh-CN" altLang="en-US" dirty="0"/>
              <a:t>，被称为</a:t>
            </a:r>
            <a:r>
              <a:rPr lang="en-US" altLang="zh-CN" dirty="0"/>
              <a:t>typed dependency structure</a:t>
            </a:r>
            <a:r>
              <a:rPr lang="zh-CN" altLang="en-US" dirty="0"/>
              <a:t>；这些标签是从一个特定的标签集中挑选出来的。</a:t>
            </a:r>
            <a:endParaRPr lang="en-US" altLang="zh-CN" dirty="0"/>
          </a:p>
          <a:p>
            <a:pPr algn="just"/>
            <a:endParaRPr lang="zh-CN" altLang="en-US" dirty="0"/>
          </a:p>
        </p:txBody>
      </p:sp>
      <p:pic>
        <p:nvPicPr>
          <p:cNvPr id="5" name="图片 4" descr="地图上有字&#10;&#10;描述已自动生成">
            <a:extLst>
              <a:ext uri="{FF2B5EF4-FFF2-40B4-BE49-F238E27FC236}">
                <a16:creationId xmlns:a16="http://schemas.microsoft.com/office/drawing/2014/main" id="{DEBD2EE9-4C16-4E6B-96A0-8E4E5AE4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750" y="3203001"/>
            <a:ext cx="5126499" cy="1796702"/>
          </a:xfrm>
          <a:prstGeom prst="rect">
            <a:avLst/>
          </a:prstGeom>
        </p:spPr>
      </p:pic>
    </p:spTree>
    <p:extLst>
      <p:ext uri="{BB962C8B-B14F-4D97-AF65-F5344CB8AC3E}">
        <p14:creationId xmlns:p14="http://schemas.microsoft.com/office/powerpoint/2010/main" val="1713125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DFF60-E428-41BF-B96E-6ABD7AF8579C}"/>
              </a:ext>
            </a:extLst>
          </p:cNvPr>
          <p:cNvSpPr>
            <a:spLocks noGrp="1"/>
          </p:cNvSpPr>
          <p:nvPr>
            <p:ph type="title"/>
          </p:nvPr>
        </p:nvSpPr>
        <p:spPr/>
        <p:txBody>
          <a:bodyPr/>
          <a:lstStyle/>
          <a:p>
            <a:r>
              <a:rPr lang="en-US" altLang="zh-CN" dirty="0"/>
              <a:t>Creating an Oracle</a:t>
            </a:r>
            <a:endParaRPr lang="zh-CN" altLang="en-US" dirty="0"/>
          </a:p>
        </p:txBody>
      </p:sp>
      <p:sp>
        <p:nvSpPr>
          <p:cNvPr id="3" name="内容占位符 2">
            <a:extLst>
              <a:ext uri="{FF2B5EF4-FFF2-40B4-BE49-F238E27FC236}">
                <a16:creationId xmlns:a16="http://schemas.microsoft.com/office/drawing/2014/main" id="{134AC2C3-59A7-4963-A387-4E02519B733F}"/>
              </a:ext>
            </a:extLst>
          </p:cNvPr>
          <p:cNvSpPr>
            <a:spLocks noGrp="1"/>
          </p:cNvSpPr>
          <p:nvPr>
            <p:ph idx="1"/>
          </p:nvPr>
        </p:nvSpPr>
        <p:spPr>
          <a:xfrm>
            <a:off x="838200" y="1825625"/>
            <a:ext cx="10515600" cy="4667250"/>
          </a:xfrm>
        </p:spPr>
        <p:txBody>
          <a:bodyPr/>
          <a:lstStyle/>
          <a:p>
            <a:pPr algn="just"/>
            <a:r>
              <a:rPr lang="zh-CN" altLang="en-US" dirty="0"/>
              <a:t>下图为从</a:t>
            </a:r>
            <a:r>
              <a:rPr lang="en-US" altLang="zh-CN" dirty="0"/>
              <a:t>configuration</a:t>
            </a:r>
            <a:r>
              <a:rPr lang="zh-CN" altLang="en-US" dirty="0"/>
              <a:t>中抽取特征的示例：</a:t>
            </a:r>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很多年来，训练</a:t>
            </a:r>
            <a:r>
              <a:rPr lang="en-US" altLang="zh-CN" dirty="0"/>
              <a:t>oracle</a:t>
            </a:r>
            <a:r>
              <a:rPr lang="zh-CN" altLang="en-US" dirty="0"/>
              <a:t>最有效的模型是</a:t>
            </a:r>
            <a:r>
              <a:rPr lang="en-US" altLang="zh-CN" dirty="0"/>
              <a:t>MLR</a:t>
            </a:r>
            <a:r>
              <a:rPr lang="zh-CN" altLang="en-US" dirty="0"/>
              <a:t>和</a:t>
            </a:r>
            <a:r>
              <a:rPr lang="en-US" altLang="zh-CN" dirty="0"/>
              <a:t>SVM</a:t>
            </a:r>
            <a:r>
              <a:rPr lang="zh-CN" altLang="en-US" dirty="0"/>
              <a:t>；随着神经网络的兴起，跟随</a:t>
            </a:r>
            <a:r>
              <a:rPr lang="en-US" altLang="zh-CN" dirty="0"/>
              <a:t>Chen</a:t>
            </a:r>
            <a:r>
              <a:rPr lang="zh-CN" altLang="en-US" dirty="0"/>
              <a:t>和</a:t>
            </a:r>
            <a:r>
              <a:rPr lang="en-US" altLang="zh-CN" dirty="0"/>
              <a:t>Manning(2014)</a:t>
            </a:r>
            <a:r>
              <a:rPr lang="zh-CN" altLang="en-US" dirty="0"/>
              <a:t>，众多研究者提出了基于神经网络的模型；神经网络模型避免了大量繁复的人工特征，克服数据稀疏的问题，可以更有效地利用数据，成为现在</a:t>
            </a:r>
            <a:r>
              <a:rPr lang="en-US" altLang="zh-CN" dirty="0"/>
              <a:t>SOTA</a:t>
            </a:r>
            <a:r>
              <a:rPr lang="zh-CN" altLang="en-US" dirty="0"/>
              <a:t>的依存分析模型。</a:t>
            </a:r>
          </a:p>
        </p:txBody>
      </p:sp>
      <p:pic>
        <p:nvPicPr>
          <p:cNvPr id="5" name="图片 4" descr="手机屏幕截图&#10;&#10;描述已自动生成">
            <a:extLst>
              <a:ext uri="{FF2B5EF4-FFF2-40B4-BE49-F238E27FC236}">
                <a16:creationId xmlns:a16="http://schemas.microsoft.com/office/drawing/2014/main" id="{91CDA23D-D5B4-48B6-87C7-69DE252D1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05" y="2704823"/>
            <a:ext cx="6094059" cy="1268337"/>
          </a:xfrm>
          <a:prstGeom prst="rect">
            <a:avLst/>
          </a:prstGeom>
        </p:spPr>
      </p:pic>
      <p:pic>
        <p:nvPicPr>
          <p:cNvPr id="7" name="图片 6" descr="手机屏幕的截图&#10;&#10;描述已自动生成">
            <a:extLst>
              <a:ext uri="{FF2B5EF4-FFF2-40B4-BE49-F238E27FC236}">
                <a16:creationId xmlns:a16="http://schemas.microsoft.com/office/drawing/2014/main" id="{1851A3B8-BD87-4566-B625-EFAFFE197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979" y="1310490"/>
            <a:ext cx="3321961" cy="2566104"/>
          </a:xfrm>
          <a:prstGeom prst="rect">
            <a:avLst/>
          </a:prstGeom>
        </p:spPr>
      </p:pic>
      <p:pic>
        <p:nvPicPr>
          <p:cNvPr id="9" name="图片 8" descr="图片包含 游戏机, 画, 钟表, 标志&#10;&#10;描述已自动生成">
            <a:extLst>
              <a:ext uri="{FF2B5EF4-FFF2-40B4-BE49-F238E27FC236}">
                <a16:creationId xmlns:a16="http://schemas.microsoft.com/office/drawing/2014/main" id="{0EFADFBF-7D7D-43B8-ADEE-474D1DBE0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4760" y="3889058"/>
            <a:ext cx="3321961" cy="305328"/>
          </a:xfrm>
          <a:prstGeom prst="rect">
            <a:avLst/>
          </a:prstGeom>
        </p:spPr>
      </p:pic>
    </p:spTree>
    <p:extLst>
      <p:ext uri="{BB962C8B-B14F-4D97-AF65-F5344CB8AC3E}">
        <p14:creationId xmlns:p14="http://schemas.microsoft.com/office/powerpoint/2010/main" val="4099366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C4CC8-CFA1-485E-A81F-E306FAE3582C}"/>
              </a:ext>
            </a:extLst>
          </p:cNvPr>
          <p:cNvSpPr>
            <a:spLocks noGrp="1"/>
          </p:cNvSpPr>
          <p:nvPr>
            <p:ph type="title"/>
          </p:nvPr>
        </p:nvSpPr>
        <p:spPr/>
        <p:txBody>
          <a:bodyPr>
            <a:normAutofit/>
          </a:bodyPr>
          <a:lstStyle/>
          <a:p>
            <a:r>
              <a:rPr lang="en-US" altLang="zh-CN" sz="4000" dirty="0"/>
              <a:t>Advanced Methods in Transition-Based Parsing</a:t>
            </a:r>
            <a:endParaRPr lang="zh-CN" altLang="en-US" sz="4000" dirty="0"/>
          </a:p>
        </p:txBody>
      </p:sp>
      <p:sp>
        <p:nvSpPr>
          <p:cNvPr id="3" name="内容占位符 2">
            <a:extLst>
              <a:ext uri="{FF2B5EF4-FFF2-40B4-BE49-F238E27FC236}">
                <a16:creationId xmlns:a16="http://schemas.microsoft.com/office/drawing/2014/main" id="{473D67AC-9BDC-43EC-A290-1B0FFE7C4E55}"/>
              </a:ext>
            </a:extLst>
          </p:cNvPr>
          <p:cNvSpPr>
            <a:spLocks noGrp="1"/>
          </p:cNvSpPr>
          <p:nvPr>
            <p:ph idx="1"/>
          </p:nvPr>
        </p:nvSpPr>
        <p:spPr>
          <a:xfrm>
            <a:off x="838200" y="1825625"/>
            <a:ext cx="10515600" cy="4855394"/>
          </a:xfrm>
        </p:spPr>
        <p:txBody>
          <a:bodyPr/>
          <a:lstStyle/>
          <a:p>
            <a:pPr algn="just"/>
            <a:r>
              <a:rPr lang="zh-CN" altLang="en-US" sz="2400" dirty="0"/>
              <a:t>在</a:t>
            </a:r>
            <a:r>
              <a:rPr lang="en-US" altLang="zh-CN" sz="2400" dirty="0"/>
              <a:t>arc standard</a:t>
            </a:r>
            <a:r>
              <a:rPr lang="zh-CN" altLang="en-US" sz="2400" dirty="0"/>
              <a:t>模型中，</a:t>
            </a:r>
            <a:r>
              <a:rPr lang="en-US" altLang="zh-CN" sz="2400" dirty="0"/>
              <a:t>RightArc</a:t>
            </a:r>
            <a:r>
              <a:rPr lang="zh-CN" altLang="en-US" sz="2400" dirty="0"/>
              <a:t>总是被延迟应用；只有当所有依赖于</a:t>
            </a:r>
            <a:r>
              <a:rPr lang="en-US" altLang="zh-CN" sz="2400" dirty="0"/>
              <a:t>stack</a:t>
            </a:r>
            <a:r>
              <a:rPr lang="zh-CN" altLang="en-US" sz="2400" dirty="0"/>
              <a:t>最顶端的词的其他词被处理过后，</a:t>
            </a:r>
            <a:r>
              <a:rPr lang="en-US" altLang="zh-CN" sz="2400" dirty="0"/>
              <a:t>RightArc</a:t>
            </a:r>
            <a:r>
              <a:rPr lang="zh-CN" altLang="en-US" sz="2400" dirty="0"/>
              <a:t>才被允许应用；然而，随着句子长度增加，被延迟的时间越久，模型越容易出现解析错误；</a:t>
            </a:r>
            <a:endParaRPr lang="en-US" altLang="zh-CN" sz="2400" dirty="0"/>
          </a:p>
          <a:p>
            <a:pPr algn="just"/>
            <a:r>
              <a:rPr lang="en-US" altLang="zh-CN" sz="2400" dirty="0"/>
              <a:t>Arc eager</a:t>
            </a:r>
            <a:r>
              <a:rPr lang="zh-CN" altLang="en-US" sz="2400" dirty="0"/>
              <a:t>模型被提出来用于解决这个问题，通过对预定义的操作进行如下修改，可以使</a:t>
            </a:r>
            <a:r>
              <a:rPr lang="en-US" altLang="zh-CN" sz="2400" dirty="0"/>
              <a:t>RightArc</a:t>
            </a:r>
            <a:r>
              <a:rPr lang="zh-CN" altLang="en-US" sz="2400" dirty="0"/>
              <a:t>尽可能早地被应用</a:t>
            </a:r>
            <a:r>
              <a:rPr lang="zh-CN" altLang="en-US" dirty="0"/>
              <a:t>：</a:t>
            </a:r>
            <a:endParaRPr lang="en-US" altLang="zh-CN" dirty="0"/>
          </a:p>
          <a:p>
            <a:pPr lvl="1" algn="just"/>
            <a:r>
              <a:rPr lang="en-US" altLang="zh-CN" sz="2000" dirty="0" err="1"/>
              <a:t>LeftArc</a:t>
            </a:r>
            <a:r>
              <a:rPr lang="zh-CN" altLang="en-US" sz="2000" dirty="0"/>
              <a:t>：声明</a:t>
            </a:r>
            <a:r>
              <a:rPr lang="en-US" altLang="zh-CN" sz="2000" dirty="0"/>
              <a:t>stack</a:t>
            </a:r>
            <a:r>
              <a:rPr lang="zh-CN" altLang="en-US" sz="2000" dirty="0"/>
              <a:t>最上面的词和</a:t>
            </a:r>
            <a:r>
              <a:rPr lang="en-US" altLang="zh-CN" sz="2000" dirty="0"/>
              <a:t>buffer</a:t>
            </a:r>
            <a:r>
              <a:rPr lang="zh-CN" altLang="en-US" sz="2000" dirty="0"/>
              <a:t>最左边的词间有</a:t>
            </a:r>
            <a:r>
              <a:rPr lang="en-US" altLang="zh-CN" sz="2000" dirty="0"/>
              <a:t>head-dependent</a:t>
            </a:r>
            <a:r>
              <a:rPr lang="zh-CN" altLang="en-US" sz="2000" dirty="0"/>
              <a:t>关系，其中</a:t>
            </a:r>
            <a:r>
              <a:rPr lang="en-US" altLang="zh-CN" sz="2000" dirty="0"/>
              <a:t>buffer</a:t>
            </a:r>
            <a:r>
              <a:rPr lang="zh-CN" altLang="en-US" sz="2000" dirty="0"/>
              <a:t>最左边的词是</a:t>
            </a:r>
            <a:r>
              <a:rPr lang="en-US" altLang="zh-CN" sz="2000" dirty="0"/>
              <a:t>head</a:t>
            </a:r>
            <a:r>
              <a:rPr lang="zh-CN" altLang="en-US" sz="2000" dirty="0"/>
              <a:t>；移除</a:t>
            </a:r>
            <a:r>
              <a:rPr lang="en-US" altLang="zh-CN" sz="2000" dirty="0"/>
              <a:t>stack</a:t>
            </a:r>
            <a:r>
              <a:rPr lang="zh-CN" altLang="en-US" sz="2000" dirty="0"/>
              <a:t>最上面的词；</a:t>
            </a:r>
            <a:endParaRPr lang="en-US" altLang="zh-CN" sz="2000" dirty="0"/>
          </a:p>
          <a:p>
            <a:pPr lvl="1" algn="just"/>
            <a:r>
              <a:rPr lang="en-US" altLang="zh-CN" sz="2000" dirty="0"/>
              <a:t>RightArc</a:t>
            </a:r>
            <a:r>
              <a:rPr lang="zh-CN" altLang="en-US" sz="2000" dirty="0"/>
              <a:t>：声明</a:t>
            </a:r>
            <a:r>
              <a:rPr lang="en-US" altLang="zh-CN" sz="2000" dirty="0"/>
              <a:t>stack</a:t>
            </a:r>
            <a:r>
              <a:rPr lang="zh-CN" altLang="en-US" sz="2000" dirty="0"/>
              <a:t>最上面的词和</a:t>
            </a:r>
            <a:r>
              <a:rPr lang="en-US" altLang="zh-CN" sz="2000" dirty="0"/>
              <a:t>buffer</a:t>
            </a:r>
            <a:r>
              <a:rPr lang="zh-CN" altLang="en-US" sz="2000" dirty="0"/>
              <a:t>最左边的词间有</a:t>
            </a:r>
            <a:r>
              <a:rPr lang="en-US" altLang="zh-CN" sz="2000" dirty="0"/>
              <a:t>head-dependent</a:t>
            </a:r>
            <a:r>
              <a:rPr lang="zh-CN" altLang="en-US" sz="2000" dirty="0"/>
              <a:t>关系，其中</a:t>
            </a:r>
            <a:r>
              <a:rPr lang="en-US" altLang="zh-CN" sz="2000" dirty="0"/>
              <a:t>stack</a:t>
            </a:r>
            <a:r>
              <a:rPr lang="zh-CN" altLang="en-US" sz="2000" dirty="0"/>
              <a:t>最上面的词是</a:t>
            </a:r>
            <a:r>
              <a:rPr lang="en-US" altLang="zh-CN" sz="2000" dirty="0"/>
              <a:t>head</a:t>
            </a:r>
            <a:r>
              <a:rPr lang="zh-CN" altLang="en-US" sz="2000" dirty="0"/>
              <a:t>；将</a:t>
            </a:r>
            <a:r>
              <a:rPr lang="en-US" altLang="zh-CN" sz="2000" dirty="0"/>
              <a:t>buffer</a:t>
            </a:r>
            <a:r>
              <a:rPr lang="zh-CN" altLang="en-US" sz="2000" dirty="0"/>
              <a:t>最左边的词移至</a:t>
            </a:r>
            <a:r>
              <a:rPr lang="en-US" altLang="zh-CN" sz="2000" dirty="0"/>
              <a:t>stack</a:t>
            </a:r>
            <a:r>
              <a:rPr lang="zh-CN" altLang="en-US" sz="2000" dirty="0"/>
              <a:t>最上面；</a:t>
            </a:r>
            <a:endParaRPr lang="en-US" altLang="zh-CN" sz="2000" dirty="0"/>
          </a:p>
          <a:p>
            <a:pPr lvl="1" algn="just"/>
            <a:r>
              <a:rPr lang="en-US" altLang="zh-CN" sz="2000" dirty="0"/>
              <a:t>Shift</a:t>
            </a:r>
            <a:r>
              <a:rPr lang="zh-CN" altLang="en-US" sz="2000" dirty="0"/>
              <a:t>：将</a:t>
            </a:r>
            <a:r>
              <a:rPr lang="en-US" altLang="zh-CN" sz="2000" dirty="0"/>
              <a:t>buffer</a:t>
            </a:r>
            <a:r>
              <a:rPr lang="zh-CN" altLang="en-US" sz="2000" dirty="0"/>
              <a:t>最左边的词移至</a:t>
            </a:r>
            <a:r>
              <a:rPr lang="en-US" altLang="zh-CN" sz="2000" dirty="0"/>
              <a:t>stack</a:t>
            </a:r>
            <a:r>
              <a:rPr lang="zh-CN" altLang="en-US" sz="2000" dirty="0"/>
              <a:t>最上面；</a:t>
            </a:r>
            <a:endParaRPr lang="en-US" altLang="zh-CN" sz="2000" dirty="0"/>
          </a:p>
          <a:p>
            <a:pPr lvl="1" algn="just"/>
            <a:r>
              <a:rPr lang="en-US" altLang="zh-CN" sz="2000" dirty="0"/>
              <a:t>Reduce</a:t>
            </a:r>
            <a:r>
              <a:rPr lang="zh-CN" altLang="en-US" sz="2000" dirty="0"/>
              <a:t>：移除</a:t>
            </a:r>
            <a:r>
              <a:rPr lang="en-US" altLang="zh-CN" sz="2000" dirty="0"/>
              <a:t>stack</a:t>
            </a:r>
            <a:r>
              <a:rPr lang="zh-CN" altLang="en-US" sz="2000" dirty="0"/>
              <a:t>最上面的词。</a:t>
            </a:r>
            <a:endParaRPr lang="en-US" altLang="zh-CN" sz="2000" dirty="0"/>
          </a:p>
          <a:p>
            <a:pPr algn="just"/>
            <a:r>
              <a:rPr lang="zh-CN" altLang="en-US" sz="2400" dirty="0"/>
              <a:t>上述操作不再处理</a:t>
            </a:r>
            <a:r>
              <a:rPr lang="en-US" altLang="zh-CN" sz="2400" dirty="0"/>
              <a:t>stack</a:t>
            </a:r>
            <a:r>
              <a:rPr lang="zh-CN" altLang="en-US" sz="2400" dirty="0"/>
              <a:t>最上面的两个词，而是处理</a:t>
            </a:r>
            <a:r>
              <a:rPr lang="en-US" altLang="zh-CN" sz="2400" dirty="0"/>
              <a:t>stack</a:t>
            </a:r>
            <a:r>
              <a:rPr lang="zh-CN" altLang="en-US" sz="2400" dirty="0"/>
              <a:t>最上面的一个词和</a:t>
            </a:r>
            <a:r>
              <a:rPr lang="en-US" altLang="zh-CN" sz="2400" dirty="0"/>
              <a:t>buffer</a:t>
            </a:r>
            <a:r>
              <a:rPr lang="zh-CN" altLang="en-US" sz="2400" dirty="0"/>
              <a:t>最左边的一个词。</a:t>
            </a:r>
          </a:p>
        </p:txBody>
      </p:sp>
    </p:spTree>
    <p:extLst>
      <p:ext uri="{BB962C8B-B14F-4D97-AF65-F5344CB8AC3E}">
        <p14:creationId xmlns:p14="http://schemas.microsoft.com/office/powerpoint/2010/main" val="869185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AE1E90-14E3-4428-99E0-D0F098293499}"/>
              </a:ext>
            </a:extLst>
          </p:cNvPr>
          <p:cNvSpPr>
            <a:spLocks noGrp="1"/>
          </p:cNvSpPr>
          <p:nvPr>
            <p:ph type="title"/>
          </p:nvPr>
        </p:nvSpPr>
        <p:spPr/>
        <p:txBody>
          <a:bodyPr/>
          <a:lstStyle/>
          <a:p>
            <a:r>
              <a:rPr lang="en-US" altLang="zh-CN" sz="4000" dirty="0">
                <a:solidFill>
                  <a:prstClr val="black"/>
                </a:solidFill>
              </a:rPr>
              <a:t>Advanced Methods in Transition-Based Parsing</a:t>
            </a:r>
            <a:endParaRPr lang="zh-CN" altLang="en-US" dirty="0"/>
          </a:p>
        </p:txBody>
      </p:sp>
      <p:sp>
        <p:nvSpPr>
          <p:cNvPr id="3" name="内容占位符 2">
            <a:extLst>
              <a:ext uri="{FF2B5EF4-FFF2-40B4-BE49-F238E27FC236}">
                <a16:creationId xmlns:a16="http://schemas.microsoft.com/office/drawing/2014/main" id="{C8EA85B0-18EC-45FA-8FBC-CDFC7D6E0AC7}"/>
              </a:ext>
            </a:extLst>
          </p:cNvPr>
          <p:cNvSpPr>
            <a:spLocks noGrp="1"/>
          </p:cNvSpPr>
          <p:nvPr>
            <p:ph idx="1"/>
          </p:nvPr>
        </p:nvSpPr>
        <p:spPr>
          <a:xfrm>
            <a:off x="838200" y="1825625"/>
            <a:ext cx="10515600" cy="4914388"/>
          </a:xfrm>
        </p:spPr>
        <p:txBody>
          <a:bodyPr>
            <a:normAutofit/>
          </a:bodyPr>
          <a:lstStyle/>
          <a:p>
            <a:pPr algn="just"/>
            <a:r>
              <a:rPr lang="zh-CN" altLang="en-US" sz="2600" dirty="0"/>
              <a:t>下图是</a:t>
            </a:r>
            <a:r>
              <a:rPr lang="en-US" altLang="zh-CN" sz="2600" dirty="0"/>
              <a:t>arc eager</a:t>
            </a:r>
            <a:r>
              <a:rPr lang="zh-CN" altLang="en-US" sz="2600" dirty="0"/>
              <a:t>模型对例句的解析过程：</a:t>
            </a:r>
            <a:endParaRPr lang="en-US" altLang="zh-CN" sz="2600" dirty="0"/>
          </a:p>
          <a:p>
            <a:pPr algn="just"/>
            <a:endParaRPr lang="en-US" altLang="zh-CN" sz="2600" dirty="0"/>
          </a:p>
          <a:p>
            <a:pPr algn="just"/>
            <a:endParaRPr lang="en-US" altLang="zh-CN" sz="2600" dirty="0"/>
          </a:p>
          <a:p>
            <a:pPr algn="just"/>
            <a:endParaRPr lang="en-US" altLang="zh-CN" sz="2600" dirty="0"/>
          </a:p>
          <a:p>
            <a:pPr algn="just"/>
            <a:endParaRPr lang="en-US" altLang="zh-CN" sz="2600" dirty="0"/>
          </a:p>
          <a:p>
            <a:pPr marL="0" indent="0" algn="just">
              <a:buNone/>
            </a:pPr>
            <a:endParaRPr lang="en-US" altLang="zh-CN" sz="2600" dirty="0"/>
          </a:p>
          <a:p>
            <a:pPr algn="just"/>
            <a:r>
              <a:rPr lang="zh-CN" altLang="en-US" sz="2600" dirty="0"/>
              <a:t>上例不仅反映</a:t>
            </a:r>
            <a:r>
              <a:rPr lang="en-US" altLang="zh-CN" sz="2600" dirty="0"/>
              <a:t>arc eager</a:t>
            </a:r>
            <a:r>
              <a:rPr lang="zh-CN" altLang="en-US" sz="2600" dirty="0"/>
              <a:t>处理</a:t>
            </a:r>
            <a:r>
              <a:rPr lang="en-US" altLang="zh-CN" sz="2600" dirty="0"/>
              <a:t>RightArc</a:t>
            </a:r>
            <a:r>
              <a:rPr lang="zh-CN" altLang="en-US" sz="2600" dirty="0"/>
              <a:t>的优势，还反映了</a:t>
            </a:r>
            <a:r>
              <a:rPr lang="en-US" altLang="zh-CN" sz="2600" dirty="0"/>
              <a:t>transition-based</a:t>
            </a:r>
            <a:r>
              <a:rPr lang="zh-CN" altLang="en-US" sz="2600" dirty="0"/>
              <a:t>框架的灵活性；只需要进行少许变动，就可以处理多种多样的句法和语法问题，如</a:t>
            </a:r>
            <a:r>
              <a:rPr lang="en-US" altLang="zh-CN" sz="2600" dirty="0"/>
              <a:t>POS(Choi, 2011)</a:t>
            </a:r>
            <a:r>
              <a:rPr lang="zh-CN" altLang="en-US" sz="2600" dirty="0"/>
              <a:t>、</a:t>
            </a:r>
            <a:r>
              <a:rPr lang="en-US" altLang="zh-CN" sz="2600" dirty="0"/>
              <a:t>non-projective</a:t>
            </a:r>
            <a:r>
              <a:rPr lang="zh-CN" altLang="en-US" sz="2600" dirty="0"/>
              <a:t>依存分析</a:t>
            </a:r>
            <a:r>
              <a:rPr lang="en-US" altLang="zh-CN" sz="2600" dirty="0"/>
              <a:t>(</a:t>
            </a:r>
            <a:r>
              <a:rPr lang="en-US" altLang="zh-CN" sz="2600" dirty="0" err="1"/>
              <a:t>Nivre</a:t>
            </a:r>
            <a:r>
              <a:rPr lang="en-US" altLang="zh-CN" sz="2600" dirty="0"/>
              <a:t>, 2009)</a:t>
            </a:r>
            <a:r>
              <a:rPr lang="zh-CN" altLang="en-US" sz="2600" dirty="0"/>
              <a:t>、</a:t>
            </a:r>
            <a:r>
              <a:rPr lang="en-US" altLang="zh-CN" sz="2600" dirty="0"/>
              <a:t>SRL(Bhat, 2017)</a:t>
            </a:r>
            <a:r>
              <a:rPr lang="zh-CN" altLang="en-US" sz="2600" dirty="0"/>
              <a:t>等。</a:t>
            </a:r>
          </a:p>
        </p:txBody>
      </p:sp>
      <p:pic>
        <p:nvPicPr>
          <p:cNvPr id="5" name="图片 4" descr="电脑屏幕的截图&#10;&#10;描述已自动生成">
            <a:extLst>
              <a:ext uri="{FF2B5EF4-FFF2-40B4-BE49-F238E27FC236}">
                <a16:creationId xmlns:a16="http://schemas.microsoft.com/office/drawing/2014/main" id="{9E6656EE-4577-4996-B6F3-3CC4EBABC9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5717" y="2262993"/>
            <a:ext cx="7295535" cy="2465642"/>
          </a:xfrm>
          <a:prstGeom prst="rect">
            <a:avLst/>
          </a:prstGeom>
        </p:spPr>
      </p:pic>
      <p:pic>
        <p:nvPicPr>
          <p:cNvPr id="7" name="图片 6" descr="地图上有字&#10;&#10;描述已自动生成">
            <a:extLst>
              <a:ext uri="{FF2B5EF4-FFF2-40B4-BE49-F238E27FC236}">
                <a16:creationId xmlns:a16="http://schemas.microsoft.com/office/drawing/2014/main" id="{0455EB10-1021-4079-BEEE-90B065DBE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29" y="2818804"/>
            <a:ext cx="3647517" cy="1657357"/>
          </a:xfrm>
          <a:prstGeom prst="rect">
            <a:avLst/>
          </a:prstGeom>
        </p:spPr>
      </p:pic>
      <p:sp>
        <p:nvSpPr>
          <p:cNvPr id="8" name="椭圆 7">
            <a:extLst>
              <a:ext uri="{FF2B5EF4-FFF2-40B4-BE49-F238E27FC236}">
                <a16:creationId xmlns:a16="http://schemas.microsoft.com/office/drawing/2014/main" id="{5DAC5C22-3F9E-4A84-B870-015FB521729B}"/>
              </a:ext>
            </a:extLst>
          </p:cNvPr>
          <p:cNvSpPr/>
          <p:nvPr/>
        </p:nvSpPr>
        <p:spPr>
          <a:xfrm>
            <a:off x="980967" y="2683867"/>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0</a:t>
            </a:r>
            <a:endParaRPr lang="zh-CN" altLang="en-US" sz="1000" dirty="0"/>
          </a:p>
        </p:txBody>
      </p:sp>
      <p:sp>
        <p:nvSpPr>
          <p:cNvPr id="9" name="椭圆 8">
            <a:extLst>
              <a:ext uri="{FF2B5EF4-FFF2-40B4-BE49-F238E27FC236}">
                <a16:creationId xmlns:a16="http://schemas.microsoft.com/office/drawing/2014/main" id="{0850C896-58D6-4828-BBF0-3464FA87E0B7}"/>
              </a:ext>
            </a:extLst>
          </p:cNvPr>
          <p:cNvSpPr/>
          <p:nvPr/>
        </p:nvSpPr>
        <p:spPr>
          <a:xfrm>
            <a:off x="1376383" y="360159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2</a:t>
            </a:r>
            <a:endParaRPr lang="zh-CN" altLang="en-US" sz="1000" dirty="0"/>
          </a:p>
        </p:txBody>
      </p:sp>
      <p:sp>
        <p:nvSpPr>
          <p:cNvPr id="10" name="椭圆 9">
            <a:extLst>
              <a:ext uri="{FF2B5EF4-FFF2-40B4-BE49-F238E27FC236}">
                <a16:creationId xmlns:a16="http://schemas.microsoft.com/office/drawing/2014/main" id="{2AB884F2-E6C0-47DE-8710-C29801C64988}"/>
              </a:ext>
            </a:extLst>
          </p:cNvPr>
          <p:cNvSpPr/>
          <p:nvPr/>
        </p:nvSpPr>
        <p:spPr>
          <a:xfrm>
            <a:off x="1629697" y="321853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3</a:t>
            </a:r>
            <a:endParaRPr lang="zh-CN" altLang="en-US" sz="1000" dirty="0"/>
          </a:p>
        </p:txBody>
      </p:sp>
      <p:sp>
        <p:nvSpPr>
          <p:cNvPr id="11" name="椭圆 10">
            <a:extLst>
              <a:ext uri="{FF2B5EF4-FFF2-40B4-BE49-F238E27FC236}">
                <a16:creationId xmlns:a16="http://schemas.microsoft.com/office/drawing/2014/main" id="{FAD48BA1-F7A7-4130-AABB-AAEB44674593}"/>
              </a:ext>
            </a:extLst>
          </p:cNvPr>
          <p:cNvSpPr/>
          <p:nvPr/>
        </p:nvSpPr>
        <p:spPr>
          <a:xfrm>
            <a:off x="3371999" y="355480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5</a:t>
            </a:r>
            <a:endParaRPr lang="zh-CN" altLang="en-US" sz="1000" dirty="0"/>
          </a:p>
        </p:txBody>
      </p:sp>
      <p:sp>
        <p:nvSpPr>
          <p:cNvPr id="12" name="椭圆 11">
            <a:extLst>
              <a:ext uri="{FF2B5EF4-FFF2-40B4-BE49-F238E27FC236}">
                <a16:creationId xmlns:a16="http://schemas.microsoft.com/office/drawing/2014/main" id="{E14E5B0E-96E0-43EA-8155-8057F0F2ADA4}"/>
              </a:ext>
            </a:extLst>
          </p:cNvPr>
          <p:cNvSpPr/>
          <p:nvPr/>
        </p:nvSpPr>
        <p:spPr>
          <a:xfrm>
            <a:off x="3106329" y="3218536"/>
            <a:ext cx="185351" cy="1853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6</a:t>
            </a:r>
            <a:endParaRPr lang="zh-CN" altLang="en-US" sz="1000" dirty="0"/>
          </a:p>
        </p:txBody>
      </p:sp>
    </p:spTree>
    <p:extLst>
      <p:ext uri="{BB962C8B-B14F-4D97-AF65-F5344CB8AC3E}">
        <p14:creationId xmlns:p14="http://schemas.microsoft.com/office/powerpoint/2010/main" val="2172056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4E5F8-DFC6-41EE-BEBF-15D9955A9CD7}"/>
              </a:ext>
            </a:extLst>
          </p:cNvPr>
          <p:cNvSpPr>
            <a:spLocks noGrp="1"/>
          </p:cNvSpPr>
          <p:nvPr>
            <p:ph type="title"/>
          </p:nvPr>
        </p:nvSpPr>
        <p:spPr/>
        <p:txBody>
          <a:bodyPr/>
          <a:lstStyle/>
          <a:p>
            <a:r>
              <a:rPr lang="en-US" altLang="zh-CN" sz="4000" dirty="0">
                <a:solidFill>
                  <a:prstClr val="black"/>
                </a:solidFill>
              </a:rPr>
              <a:t>Advanced Methods in Transition-Based Parsing</a:t>
            </a:r>
            <a:endParaRPr lang="zh-CN" altLang="en-US" dirty="0"/>
          </a:p>
        </p:txBody>
      </p:sp>
      <p:sp>
        <p:nvSpPr>
          <p:cNvPr id="3" name="内容占位符 2">
            <a:extLst>
              <a:ext uri="{FF2B5EF4-FFF2-40B4-BE49-F238E27FC236}">
                <a16:creationId xmlns:a16="http://schemas.microsoft.com/office/drawing/2014/main" id="{BF11271B-773C-471F-BEDD-DD8ED84D7541}"/>
              </a:ext>
            </a:extLst>
          </p:cNvPr>
          <p:cNvSpPr>
            <a:spLocks noGrp="1"/>
          </p:cNvSpPr>
          <p:nvPr>
            <p:ph idx="1"/>
          </p:nvPr>
        </p:nvSpPr>
        <p:spPr/>
        <p:txBody>
          <a:bodyPr>
            <a:normAutofit/>
          </a:bodyPr>
          <a:lstStyle/>
          <a:p>
            <a:pPr algn="just"/>
            <a:r>
              <a:rPr lang="en-US" altLang="zh-CN" sz="2400" dirty="0"/>
              <a:t>Transition-based Parsing</a:t>
            </a:r>
            <a:r>
              <a:rPr lang="zh-CN" altLang="en-US" sz="2400" dirty="0"/>
              <a:t>是一种贪婪算法，由于每一步只需考虑当前的最优解，该算法的计算效率很高；但算法的脆弱性也来自于此，只有</a:t>
            </a:r>
            <a:r>
              <a:rPr lang="en-US" altLang="zh-CN" sz="2400" dirty="0"/>
              <a:t>parsing</a:t>
            </a:r>
            <a:r>
              <a:rPr lang="zh-CN" altLang="en-US" sz="2400" dirty="0"/>
              <a:t>过程中有一步出现错误，就无法求得正确的依存树；</a:t>
            </a:r>
            <a:endParaRPr lang="en-US" altLang="zh-CN" sz="2400" dirty="0"/>
          </a:p>
          <a:p>
            <a:pPr algn="just"/>
            <a:r>
              <a:rPr lang="en-US" altLang="zh-CN" sz="2400" dirty="0"/>
              <a:t>Beam search</a:t>
            </a:r>
            <a:r>
              <a:rPr lang="zh-CN" altLang="en-US" sz="2400" dirty="0"/>
              <a:t>模型被提出来解决该问题；</a:t>
            </a:r>
            <a:r>
              <a:rPr lang="en-US" altLang="zh-CN" sz="2400" dirty="0"/>
              <a:t>beam search</a:t>
            </a:r>
            <a:r>
              <a:rPr lang="zh-CN" altLang="en-US" sz="2400" dirty="0"/>
              <a:t>模型可以同时追踪</a:t>
            </a:r>
            <a:r>
              <a:rPr lang="en-US" altLang="zh-CN" sz="2400" dirty="0"/>
              <a:t>N</a:t>
            </a:r>
            <a:r>
              <a:rPr lang="zh-CN" altLang="en-US" sz="2400" dirty="0"/>
              <a:t>条解析树（</a:t>
            </a:r>
            <a:r>
              <a:rPr lang="en-US" altLang="zh-CN" sz="2400" dirty="0"/>
              <a:t>N</a:t>
            </a:r>
            <a:r>
              <a:rPr lang="zh-CN" altLang="en-US" sz="2400" dirty="0"/>
              <a:t>是</a:t>
            </a:r>
            <a:r>
              <a:rPr lang="en-US" altLang="zh-CN" sz="2400" dirty="0"/>
              <a:t>beam width</a:t>
            </a:r>
            <a:r>
              <a:rPr lang="zh-CN" altLang="en-US" sz="2400" dirty="0"/>
              <a:t>），最终从这些路径中挑选得分最高的解析树作为最优解；</a:t>
            </a:r>
            <a:endParaRPr lang="en-US" altLang="zh-CN" sz="2400" dirty="0"/>
          </a:p>
          <a:p>
            <a:pPr algn="just"/>
            <a:r>
              <a:rPr lang="zh-CN" altLang="en-US" sz="2400" dirty="0"/>
              <a:t>传统</a:t>
            </a:r>
            <a:r>
              <a:rPr lang="en-US" altLang="zh-CN" sz="2400" dirty="0"/>
              <a:t>transition-based parsing</a:t>
            </a:r>
            <a:r>
              <a:rPr lang="zh-CN" altLang="en-US" sz="2400" dirty="0"/>
              <a:t>解析的每一步，</a:t>
            </a:r>
            <a:r>
              <a:rPr lang="en-US" altLang="zh-CN" sz="2400" dirty="0"/>
              <a:t>oracle</a:t>
            </a:r>
            <a:r>
              <a:rPr lang="zh-CN" altLang="en-US" sz="2400" dirty="0"/>
              <a:t>根据当前</a:t>
            </a:r>
            <a:r>
              <a:rPr lang="en-US" altLang="zh-CN" sz="2400" dirty="0"/>
              <a:t>configuration</a:t>
            </a:r>
            <a:r>
              <a:rPr lang="zh-CN" altLang="en-US" sz="2400" dirty="0"/>
              <a:t>的状态特征，选择概率最大的操作并将其应用于</a:t>
            </a:r>
            <a:r>
              <a:rPr lang="en-US" altLang="zh-CN" sz="2400" dirty="0"/>
              <a:t>configuration</a:t>
            </a:r>
            <a:r>
              <a:rPr lang="zh-CN" altLang="en-US" sz="2400" dirty="0"/>
              <a:t>；在</a:t>
            </a:r>
            <a:r>
              <a:rPr lang="en-US" altLang="zh-CN" sz="2400" dirty="0"/>
              <a:t>beam search</a:t>
            </a:r>
            <a:r>
              <a:rPr lang="zh-CN" altLang="en-US" sz="2400" dirty="0"/>
              <a:t>模型中，</a:t>
            </a:r>
            <a:r>
              <a:rPr lang="en-US" altLang="zh-CN" sz="2400" dirty="0"/>
              <a:t>oracle</a:t>
            </a:r>
            <a:r>
              <a:rPr lang="zh-CN" altLang="en-US" sz="2400" dirty="0"/>
              <a:t>将当前操作的概率视为当前得分用于计算解析树的得分，对每个追踪的解析树应用全部操作，选择</a:t>
            </a:r>
            <a:r>
              <a:rPr lang="en-US" altLang="zh-CN" sz="2400" dirty="0"/>
              <a:t>N</a:t>
            </a:r>
            <a:r>
              <a:rPr lang="zh-CN" altLang="en-US" sz="2400" dirty="0"/>
              <a:t>个得分最高的解析树继续追踪；最终得到</a:t>
            </a:r>
            <a:r>
              <a:rPr lang="en-US" altLang="zh-CN" sz="2400" dirty="0"/>
              <a:t>N</a:t>
            </a:r>
            <a:r>
              <a:rPr lang="zh-CN" altLang="en-US" sz="2400" dirty="0"/>
              <a:t>条解析树，选择得分最高的解析树作为最优解。</a:t>
            </a:r>
          </a:p>
        </p:txBody>
      </p:sp>
    </p:spTree>
    <p:extLst>
      <p:ext uri="{BB962C8B-B14F-4D97-AF65-F5344CB8AC3E}">
        <p14:creationId xmlns:p14="http://schemas.microsoft.com/office/powerpoint/2010/main" val="1283727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E60B7-7015-47F9-BCC2-7DF1DAD8C1FB}"/>
              </a:ext>
            </a:extLst>
          </p:cNvPr>
          <p:cNvSpPr>
            <a:spLocks noGrp="1"/>
          </p:cNvSpPr>
          <p:nvPr>
            <p:ph type="title"/>
          </p:nvPr>
        </p:nvSpPr>
        <p:spPr/>
        <p:txBody>
          <a:bodyPr/>
          <a:lstStyle/>
          <a:p>
            <a:r>
              <a:rPr lang="en-US" altLang="zh-CN" sz="4000" dirty="0">
                <a:solidFill>
                  <a:prstClr val="black"/>
                </a:solidFill>
              </a:rPr>
              <a:t>Advanced Methods in Transition-Based Parsing</a:t>
            </a:r>
            <a:endParaRPr lang="zh-CN" altLang="en-US" dirty="0"/>
          </a:p>
        </p:txBody>
      </p:sp>
      <p:sp>
        <p:nvSpPr>
          <p:cNvPr id="3" name="内容占位符 2">
            <a:extLst>
              <a:ext uri="{FF2B5EF4-FFF2-40B4-BE49-F238E27FC236}">
                <a16:creationId xmlns:a16="http://schemas.microsoft.com/office/drawing/2014/main" id="{0B533AEA-ED55-4C78-997E-BC36455AC465}"/>
              </a:ext>
            </a:extLst>
          </p:cNvPr>
          <p:cNvSpPr>
            <a:spLocks noGrp="1"/>
          </p:cNvSpPr>
          <p:nvPr>
            <p:ph idx="1"/>
          </p:nvPr>
        </p:nvSpPr>
        <p:spPr>
          <a:xfrm>
            <a:off x="838200" y="1825625"/>
            <a:ext cx="4884174" cy="4351338"/>
          </a:xfrm>
        </p:spPr>
        <p:txBody>
          <a:bodyPr/>
          <a:lstStyle/>
          <a:p>
            <a:pPr algn="just"/>
            <a:r>
              <a:rPr lang="en-US" altLang="zh-CN" dirty="0"/>
              <a:t>Beam search</a:t>
            </a:r>
            <a:r>
              <a:rPr lang="zh-CN" altLang="en-US" dirty="0"/>
              <a:t>使用下式计算解析树的得分，代表解析树从第</a:t>
            </a:r>
            <a:r>
              <a:rPr lang="en-US" altLang="zh-CN" dirty="0"/>
              <a:t>1</a:t>
            </a:r>
            <a:r>
              <a:rPr lang="zh-CN" altLang="en-US" dirty="0"/>
              <a:t>步至第</a:t>
            </a:r>
            <a:r>
              <a:rPr lang="en-US" altLang="zh-CN" dirty="0" err="1"/>
              <a:t>i</a:t>
            </a:r>
            <a:r>
              <a:rPr lang="zh-CN" altLang="en-US" dirty="0"/>
              <a:t>步的得分，其中</a:t>
            </a:r>
            <a:r>
              <a:rPr lang="en-US" altLang="zh-CN" dirty="0"/>
              <a:t>Score(t</a:t>
            </a:r>
            <a:r>
              <a:rPr lang="en-US" altLang="zh-CN" baseline="-25000" dirty="0"/>
              <a:t>i</a:t>
            </a:r>
            <a:r>
              <a:rPr lang="en-US" altLang="zh-CN" dirty="0"/>
              <a:t>, c</a:t>
            </a:r>
            <a:r>
              <a:rPr lang="en-US" altLang="zh-CN" baseline="-25000" dirty="0"/>
              <a:t>i-1</a:t>
            </a:r>
            <a:r>
              <a:rPr lang="en-US" altLang="zh-CN" dirty="0"/>
              <a:t>)</a:t>
            </a:r>
            <a:r>
              <a:rPr lang="zh-CN" altLang="en-US" dirty="0"/>
              <a:t>是</a:t>
            </a:r>
            <a:r>
              <a:rPr lang="en-US" altLang="zh-CN" dirty="0"/>
              <a:t>oracle</a:t>
            </a:r>
            <a:r>
              <a:rPr lang="zh-CN" altLang="en-US" dirty="0"/>
              <a:t>输出的概率值：</a:t>
            </a:r>
            <a:endParaRPr lang="en-US" altLang="zh-CN" dirty="0"/>
          </a:p>
          <a:p>
            <a:pPr algn="just"/>
            <a:endParaRPr lang="en-US" altLang="zh-CN" dirty="0"/>
          </a:p>
          <a:p>
            <a:pPr algn="just"/>
            <a:endParaRPr lang="en-US" altLang="zh-CN" dirty="0"/>
          </a:p>
          <a:p>
            <a:pPr algn="just"/>
            <a:r>
              <a:rPr lang="en-US" altLang="zh-CN" dirty="0"/>
              <a:t>Beam search</a:t>
            </a:r>
            <a:r>
              <a:rPr lang="zh-CN" altLang="en-US" dirty="0"/>
              <a:t>模型算法如右图。</a:t>
            </a:r>
          </a:p>
        </p:txBody>
      </p:sp>
      <p:pic>
        <p:nvPicPr>
          <p:cNvPr id="6" name="图片 5" descr="手机屏幕截图&#10;&#10;描述已自动生成">
            <a:extLst>
              <a:ext uri="{FF2B5EF4-FFF2-40B4-BE49-F238E27FC236}">
                <a16:creationId xmlns:a16="http://schemas.microsoft.com/office/drawing/2014/main" id="{8931C654-C0DF-401D-A598-7C8538F98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82" y="4001294"/>
            <a:ext cx="5622103" cy="695774"/>
          </a:xfrm>
          <a:prstGeom prst="rect">
            <a:avLst/>
          </a:prstGeom>
        </p:spPr>
      </p:pic>
      <p:pic>
        <p:nvPicPr>
          <p:cNvPr id="8" name="图片 7" descr="手机屏幕截图&#10;&#10;描述已自动生成">
            <a:extLst>
              <a:ext uri="{FF2B5EF4-FFF2-40B4-BE49-F238E27FC236}">
                <a16:creationId xmlns:a16="http://schemas.microsoft.com/office/drawing/2014/main" id="{844A937E-22C1-4887-BF1E-E7D086DE7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547" y="1809595"/>
            <a:ext cx="6011645" cy="4683280"/>
          </a:xfrm>
          <a:prstGeom prst="rect">
            <a:avLst/>
          </a:prstGeom>
        </p:spPr>
      </p:pic>
    </p:spTree>
    <p:extLst>
      <p:ext uri="{BB962C8B-B14F-4D97-AF65-F5344CB8AC3E}">
        <p14:creationId xmlns:p14="http://schemas.microsoft.com/office/powerpoint/2010/main" val="3325882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D2012-ADC6-4279-8F7B-58D31BF48B53}"/>
              </a:ext>
            </a:extLst>
          </p:cNvPr>
          <p:cNvSpPr>
            <a:spLocks noGrp="1"/>
          </p:cNvSpPr>
          <p:nvPr>
            <p:ph type="title"/>
          </p:nvPr>
        </p:nvSpPr>
        <p:spPr/>
        <p:txBody>
          <a:bodyPr/>
          <a:lstStyle/>
          <a:p>
            <a:r>
              <a:rPr lang="en-US" altLang="zh-CN" dirty="0"/>
              <a:t>Graph-Based Dependency Parsing</a:t>
            </a:r>
            <a:endParaRPr lang="zh-CN" altLang="en-US" dirty="0"/>
          </a:p>
        </p:txBody>
      </p:sp>
      <p:sp>
        <p:nvSpPr>
          <p:cNvPr id="3" name="内容占位符 2">
            <a:extLst>
              <a:ext uri="{FF2B5EF4-FFF2-40B4-BE49-F238E27FC236}">
                <a16:creationId xmlns:a16="http://schemas.microsoft.com/office/drawing/2014/main" id="{9FF474F1-2E07-4C9D-B861-6C190403C6CF}"/>
              </a:ext>
            </a:extLst>
          </p:cNvPr>
          <p:cNvSpPr>
            <a:spLocks noGrp="1"/>
          </p:cNvSpPr>
          <p:nvPr>
            <p:ph idx="1"/>
          </p:nvPr>
        </p:nvSpPr>
        <p:spPr/>
        <p:txBody>
          <a:bodyPr/>
          <a:lstStyle/>
          <a:p>
            <a:pPr algn="just"/>
            <a:r>
              <a:rPr lang="en-US" altLang="zh-CN" dirty="0"/>
              <a:t>Graph-based dependency parsing</a:t>
            </a:r>
            <a:r>
              <a:rPr lang="zh-CN" altLang="en-US" dirty="0"/>
              <a:t>将依存分析问题视为，给定句子</a:t>
            </a:r>
            <a:r>
              <a:rPr lang="en-US" altLang="zh-CN" dirty="0"/>
              <a:t>S</a:t>
            </a:r>
            <a:r>
              <a:rPr lang="zh-CN" altLang="en-US" dirty="0"/>
              <a:t>，在依存树空间内搜索得分最高的依存树</a:t>
            </a:r>
            <a:r>
              <a:rPr lang="en-US" altLang="zh-CN" dirty="0"/>
              <a:t>T</a:t>
            </a:r>
            <a:r>
              <a:rPr lang="zh-CN" altLang="en-US" dirty="0"/>
              <a:t>作为句子的依存树；该方法将依存树空间视为有向图，通过图算法求解图上的最优解：</a:t>
            </a:r>
            <a:endParaRPr lang="en-US" altLang="zh-CN" dirty="0"/>
          </a:p>
          <a:p>
            <a:pPr algn="just"/>
            <a:endParaRPr lang="en-US" altLang="zh-CN" dirty="0"/>
          </a:p>
          <a:p>
            <a:pPr algn="just"/>
            <a:endParaRPr lang="en-US" altLang="zh-CN" dirty="0"/>
          </a:p>
          <a:p>
            <a:pPr algn="just"/>
            <a:r>
              <a:rPr lang="zh-CN" altLang="en-US" dirty="0"/>
              <a:t>该方法需要对依存树打分；与</a:t>
            </a:r>
            <a:r>
              <a:rPr lang="en-US" altLang="zh-CN" dirty="0"/>
              <a:t>PCFG</a:t>
            </a:r>
            <a:r>
              <a:rPr lang="zh-CN" altLang="en-US" dirty="0"/>
              <a:t>一样，该方法假设依存树的得分等于树上所有边的得分之和：</a:t>
            </a:r>
          </a:p>
        </p:txBody>
      </p:sp>
      <p:pic>
        <p:nvPicPr>
          <p:cNvPr id="5" name="图片 4" descr="手机屏幕截图&#10;&#10;描述已自动生成">
            <a:extLst>
              <a:ext uri="{FF2B5EF4-FFF2-40B4-BE49-F238E27FC236}">
                <a16:creationId xmlns:a16="http://schemas.microsoft.com/office/drawing/2014/main" id="{D9383784-0ABA-42EF-9C49-F2C6F54C9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7338" y="3171727"/>
            <a:ext cx="3617324" cy="733702"/>
          </a:xfrm>
          <a:prstGeom prst="rect">
            <a:avLst/>
          </a:prstGeom>
        </p:spPr>
      </p:pic>
      <p:pic>
        <p:nvPicPr>
          <p:cNvPr id="7" name="图片 6" descr="图片包含 物体, 钟表&#10;&#10;描述已自动生成">
            <a:extLst>
              <a:ext uri="{FF2B5EF4-FFF2-40B4-BE49-F238E27FC236}">
                <a16:creationId xmlns:a16="http://schemas.microsoft.com/office/drawing/2014/main" id="{AFE7C9FF-3B4B-416F-956D-CBE33B21D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338" y="5133364"/>
            <a:ext cx="3617324" cy="887428"/>
          </a:xfrm>
          <a:prstGeom prst="rect">
            <a:avLst/>
          </a:prstGeom>
        </p:spPr>
      </p:pic>
    </p:spTree>
    <p:extLst>
      <p:ext uri="{BB962C8B-B14F-4D97-AF65-F5344CB8AC3E}">
        <p14:creationId xmlns:p14="http://schemas.microsoft.com/office/powerpoint/2010/main" val="1337590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0823B-243B-45CF-8922-F15239C7DB4B}"/>
              </a:ext>
            </a:extLst>
          </p:cNvPr>
          <p:cNvSpPr>
            <a:spLocks noGrp="1"/>
          </p:cNvSpPr>
          <p:nvPr>
            <p:ph type="title"/>
          </p:nvPr>
        </p:nvSpPr>
        <p:spPr/>
        <p:txBody>
          <a:bodyPr/>
          <a:lstStyle/>
          <a:p>
            <a:r>
              <a:rPr lang="en-US" altLang="zh-CN" dirty="0"/>
              <a:t>Graph-Based Dependency Parsing</a:t>
            </a:r>
            <a:endParaRPr lang="zh-CN" altLang="en-US" dirty="0"/>
          </a:p>
        </p:txBody>
      </p:sp>
      <p:sp>
        <p:nvSpPr>
          <p:cNvPr id="3" name="内容占位符 2">
            <a:extLst>
              <a:ext uri="{FF2B5EF4-FFF2-40B4-BE49-F238E27FC236}">
                <a16:creationId xmlns:a16="http://schemas.microsoft.com/office/drawing/2014/main" id="{30CBB9E5-2166-41DA-B7BA-CC1D947302F7}"/>
              </a:ext>
            </a:extLst>
          </p:cNvPr>
          <p:cNvSpPr>
            <a:spLocks noGrp="1"/>
          </p:cNvSpPr>
          <p:nvPr>
            <p:ph idx="1"/>
          </p:nvPr>
        </p:nvSpPr>
        <p:spPr/>
        <p:txBody>
          <a:bodyPr/>
          <a:lstStyle/>
          <a:p>
            <a:pPr algn="just"/>
            <a:r>
              <a:rPr lang="en-US" altLang="zh-CN" dirty="0"/>
              <a:t>Graph-based</a:t>
            </a:r>
            <a:r>
              <a:rPr lang="zh-CN" altLang="en-US" dirty="0"/>
              <a:t>方法相比</a:t>
            </a:r>
            <a:r>
              <a:rPr lang="en-US" altLang="zh-CN" dirty="0"/>
              <a:t>transition-based</a:t>
            </a:r>
            <a:r>
              <a:rPr lang="zh-CN" altLang="en-US" dirty="0"/>
              <a:t>方法有如下优点：</a:t>
            </a:r>
            <a:endParaRPr lang="en-US" altLang="zh-CN" dirty="0"/>
          </a:p>
          <a:p>
            <a:pPr lvl="1" algn="just"/>
            <a:r>
              <a:rPr lang="en-US" altLang="zh-CN" dirty="0"/>
              <a:t>Graph-based</a:t>
            </a:r>
            <a:r>
              <a:rPr lang="zh-CN" altLang="en-US" dirty="0"/>
              <a:t>方法可以处理</a:t>
            </a:r>
            <a:r>
              <a:rPr lang="en-US" altLang="zh-CN" dirty="0"/>
              <a:t>non-projective</a:t>
            </a:r>
            <a:r>
              <a:rPr lang="zh-CN" altLang="en-US" dirty="0"/>
              <a:t>的解析树，这种解析树在许多语言中经常出现，严重影响</a:t>
            </a:r>
            <a:r>
              <a:rPr lang="en-US" altLang="zh-CN" dirty="0"/>
              <a:t>transition-based</a:t>
            </a:r>
            <a:r>
              <a:rPr lang="zh-CN" altLang="en-US" dirty="0"/>
              <a:t>方法的有效性；</a:t>
            </a:r>
            <a:endParaRPr lang="en-US" altLang="zh-CN" dirty="0"/>
          </a:p>
          <a:p>
            <a:pPr lvl="1" algn="just"/>
            <a:r>
              <a:rPr lang="en-US" altLang="zh-CN" dirty="0"/>
              <a:t>Graph-based</a:t>
            </a:r>
            <a:r>
              <a:rPr lang="zh-CN" altLang="en-US" dirty="0"/>
              <a:t>方法可以有效地学习到长期依赖；实验证明，</a:t>
            </a:r>
            <a:r>
              <a:rPr lang="en-US" altLang="zh-CN" dirty="0"/>
              <a:t>transition-based</a:t>
            </a:r>
            <a:r>
              <a:rPr lang="zh-CN" altLang="en-US" dirty="0"/>
              <a:t>方法在解析短期依赖的句法结构关系时更准确，但随着</a:t>
            </a:r>
            <a:r>
              <a:rPr lang="en-US" altLang="zh-CN" dirty="0"/>
              <a:t>head</a:t>
            </a:r>
            <a:r>
              <a:rPr lang="zh-CN" altLang="en-US" dirty="0"/>
              <a:t>和</a:t>
            </a:r>
            <a:r>
              <a:rPr lang="en-US" altLang="zh-CN" dirty="0"/>
              <a:t>dependent</a:t>
            </a:r>
            <a:r>
              <a:rPr lang="zh-CN" altLang="en-US" dirty="0"/>
              <a:t>的依赖距离增加，该方法的准确率出现明显的下降；而</a:t>
            </a:r>
            <a:r>
              <a:rPr lang="en-US" altLang="zh-CN" dirty="0"/>
              <a:t>graph-based</a:t>
            </a:r>
            <a:r>
              <a:rPr lang="zh-CN" altLang="en-US" dirty="0"/>
              <a:t>方法求解全局的最优解，可以避免这种情况；</a:t>
            </a:r>
            <a:endParaRPr lang="en-US" altLang="zh-CN" dirty="0"/>
          </a:p>
          <a:p>
            <a:pPr lvl="1" algn="just"/>
            <a:endParaRPr lang="en-US" altLang="zh-CN" dirty="0"/>
          </a:p>
          <a:p>
            <a:pPr algn="just"/>
            <a:r>
              <a:rPr lang="zh-CN" altLang="en-US" dirty="0"/>
              <a:t>接下来将介绍基于最大生成树</a:t>
            </a:r>
            <a:r>
              <a:rPr lang="en-US" altLang="zh-CN" dirty="0"/>
              <a:t>(MST, maximum spanning tree)</a:t>
            </a:r>
            <a:r>
              <a:rPr lang="zh-CN" altLang="en-US" dirty="0"/>
              <a:t>的</a:t>
            </a:r>
            <a:r>
              <a:rPr lang="en-US" altLang="zh-CN" dirty="0"/>
              <a:t>graph-based</a:t>
            </a:r>
            <a:r>
              <a:rPr lang="zh-CN" altLang="en-US" dirty="0"/>
              <a:t>方法，</a:t>
            </a:r>
            <a:r>
              <a:rPr lang="en-US" altLang="zh-CN" dirty="0"/>
              <a:t>SOTA</a:t>
            </a:r>
            <a:r>
              <a:rPr lang="zh-CN" altLang="en-US" dirty="0"/>
              <a:t>模型是基于神经网络的</a:t>
            </a:r>
            <a:r>
              <a:rPr lang="en-US" altLang="zh-CN" dirty="0"/>
              <a:t>MST</a:t>
            </a:r>
            <a:r>
              <a:rPr lang="zh-CN" altLang="en-US" dirty="0"/>
              <a:t>模型。</a:t>
            </a:r>
          </a:p>
        </p:txBody>
      </p:sp>
    </p:spTree>
    <p:extLst>
      <p:ext uri="{BB962C8B-B14F-4D97-AF65-F5344CB8AC3E}">
        <p14:creationId xmlns:p14="http://schemas.microsoft.com/office/powerpoint/2010/main" val="1568237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64F3DC-4C99-46A5-99D8-C5DBEA21C517}"/>
              </a:ext>
            </a:extLst>
          </p:cNvPr>
          <p:cNvSpPr>
            <a:spLocks noGrp="1"/>
          </p:cNvSpPr>
          <p:nvPr>
            <p:ph type="title"/>
          </p:nvPr>
        </p:nvSpPr>
        <p:spPr/>
        <p:txBody>
          <a:bodyPr/>
          <a:lstStyle/>
          <a:p>
            <a:r>
              <a:rPr lang="en-US" altLang="zh-CN" dirty="0"/>
              <a:t>Parsing</a:t>
            </a:r>
            <a:endParaRPr lang="zh-CN" altLang="en-US" dirty="0"/>
          </a:p>
        </p:txBody>
      </p:sp>
      <p:sp>
        <p:nvSpPr>
          <p:cNvPr id="3" name="内容占位符 2">
            <a:extLst>
              <a:ext uri="{FF2B5EF4-FFF2-40B4-BE49-F238E27FC236}">
                <a16:creationId xmlns:a16="http://schemas.microsoft.com/office/drawing/2014/main" id="{4C008E18-B3A4-4D29-981B-489879A9EE21}"/>
              </a:ext>
            </a:extLst>
          </p:cNvPr>
          <p:cNvSpPr>
            <a:spLocks noGrp="1"/>
          </p:cNvSpPr>
          <p:nvPr>
            <p:ph idx="1"/>
          </p:nvPr>
        </p:nvSpPr>
        <p:spPr>
          <a:xfrm>
            <a:off x="838200" y="1825624"/>
            <a:ext cx="10515600" cy="4811149"/>
          </a:xfrm>
        </p:spPr>
        <p:txBody>
          <a:bodyPr>
            <a:normAutofit/>
          </a:bodyPr>
          <a:lstStyle/>
          <a:p>
            <a:pPr algn="just"/>
            <a:r>
              <a:rPr lang="zh-CN" altLang="en-US" dirty="0"/>
              <a:t>给定一个句子，此句对应一个全连接的加权有向图</a:t>
            </a:r>
            <a:r>
              <a:rPr lang="en-US" altLang="zh-CN" dirty="0"/>
              <a:t>(fully-connected weighted directed graph)</a:t>
            </a:r>
            <a:r>
              <a:rPr lang="zh-CN" altLang="en-US" dirty="0"/>
              <a:t>：</a:t>
            </a:r>
            <a:endParaRPr lang="en-US" altLang="zh-CN" dirty="0"/>
          </a:p>
          <a:p>
            <a:pPr lvl="1" algn="just"/>
            <a:r>
              <a:rPr lang="zh-CN" altLang="en-US" dirty="0"/>
              <a:t>全连接指图中的每两个节点之间都互有一条出边（入边），除了</a:t>
            </a:r>
            <a:r>
              <a:rPr lang="en-US" altLang="zh-CN" dirty="0"/>
              <a:t>ROOT</a:t>
            </a:r>
            <a:r>
              <a:rPr lang="zh-CN" altLang="en-US" dirty="0"/>
              <a:t>节点只有出边；边的权重是通过其他模型在训练集上学习到的；</a:t>
            </a:r>
            <a:endParaRPr lang="en-US" altLang="zh-CN" dirty="0"/>
          </a:p>
          <a:p>
            <a:pPr lvl="1" algn="just"/>
            <a:r>
              <a:rPr lang="zh-CN" altLang="en-US" dirty="0"/>
              <a:t>每个节点代表句子中的一个词，每个边代表所有可能的</a:t>
            </a:r>
            <a:r>
              <a:rPr lang="en-US" altLang="zh-CN" dirty="0"/>
              <a:t>head-dependent</a:t>
            </a:r>
            <a:r>
              <a:rPr lang="zh-CN" altLang="en-US" dirty="0"/>
              <a:t>关系；</a:t>
            </a:r>
            <a:endParaRPr lang="en-US" altLang="zh-CN" dirty="0"/>
          </a:p>
          <a:p>
            <a:pPr lvl="1" algn="just"/>
            <a:r>
              <a:rPr lang="en-US" altLang="zh-CN" dirty="0"/>
              <a:t>MST</a:t>
            </a:r>
            <a:r>
              <a:rPr lang="zh-CN" altLang="en-US" dirty="0"/>
              <a:t>的目标是在此图上重建最大生成树，该树就是所求的依存树。</a:t>
            </a:r>
            <a:endParaRPr lang="en-US" altLang="zh-CN" dirty="0"/>
          </a:p>
          <a:p>
            <a:pPr algn="just"/>
            <a:r>
              <a:rPr lang="zh-CN" altLang="en-US" dirty="0"/>
              <a:t>最大生成树有两个特点：</a:t>
            </a:r>
            <a:endParaRPr lang="en-US" altLang="zh-CN" dirty="0"/>
          </a:p>
          <a:p>
            <a:pPr lvl="1" algn="just"/>
            <a:r>
              <a:rPr lang="zh-CN" altLang="en-US" dirty="0"/>
              <a:t>树中的每个节点都只有一条入边（除了</a:t>
            </a:r>
            <a:r>
              <a:rPr lang="en-US" altLang="zh-CN" dirty="0"/>
              <a:t>ROOT</a:t>
            </a:r>
            <a:r>
              <a:rPr lang="zh-CN" altLang="en-US" dirty="0"/>
              <a:t>）；</a:t>
            </a:r>
            <a:endParaRPr lang="en-US" altLang="zh-CN" dirty="0"/>
          </a:p>
          <a:p>
            <a:pPr lvl="1" algn="just"/>
            <a:r>
              <a:rPr lang="zh-CN" altLang="en-US" dirty="0"/>
              <a:t>确定最大生成树时，边的绝对权重不重要，一个节点的所有入边的相对权重才是决定因素；因此，对一个节点的所有入边同时减去一个数，不影响最大生成树的选择；请亲自思考该原因。</a:t>
            </a:r>
            <a:endParaRPr lang="en-US" altLang="zh-CN" dirty="0"/>
          </a:p>
          <a:p>
            <a:pPr algn="just"/>
            <a:endParaRPr lang="zh-CN" altLang="en-US" sz="2400" dirty="0"/>
          </a:p>
        </p:txBody>
      </p:sp>
    </p:spTree>
    <p:extLst>
      <p:ext uri="{BB962C8B-B14F-4D97-AF65-F5344CB8AC3E}">
        <p14:creationId xmlns:p14="http://schemas.microsoft.com/office/powerpoint/2010/main" val="3657917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0A5A0E-30D3-45EF-A362-93E82AD3C311}"/>
              </a:ext>
            </a:extLst>
          </p:cNvPr>
          <p:cNvSpPr>
            <a:spLocks noGrp="1"/>
          </p:cNvSpPr>
          <p:nvPr>
            <p:ph type="title"/>
          </p:nvPr>
        </p:nvSpPr>
        <p:spPr/>
        <p:txBody>
          <a:bodyPr/>
          <a:lstStyle/>
          <a:p>
            <a:r>
              <a:rPr lang="en-US" altLang="zh-CN" dirty="0"/>
              <a:t>Parsing</a:t>
            </a:r>
            <a:endParaRPr lang="zh-CN" altLang="en-US" dirty="0"/>
          </a:p>
        </p:txBody>
      </p:sp>
      <p:sp>
        <p:nvSpPr>
          <p:cNvPr id="3" name="内容占位符 2">
            <a:extLst>
              <a:ext uri="{FF2B5EF4-FFF2-40B4-BE49-F238E27FC236}">
                <a16:creationId xmlns:a16="http://schemas.microsoft.com/office/drawing/2014/main" id="{9A697967-6F3A-4804-A927-157CD8E75CA0}"/>
              </a:ext>
            </a:extLst>
          </p:cNvPr>
          <p:cNvSpPr>
            <a:spLocks noGrp="1"/>
          </p:cNvSpPr>
          <p:nvPr>
            <p:ph idx="1"/>
          </p:nvPr>
        </p:nvSpPr>
        <p:spPr>
          <a:xfrm>
            <a:off x="838200" y="1825624"/>
            <a:ext cx="10515600" cy="4811149"/>
          </a:xfrm>
        </p:spPr>
        <p:txBody>
          <a:bodyPr/>
          <a:lstStyle/>
          <a:p>
            <a:pPr algn="just"/>
            <a:r>
              <a:rPr lang="zh-CN" altLang="en-US" sz="2600" dirty="0"/>
              <a:t>基于最大生成树的特点，</a:t>
            </a:r>
            <a:r>
              <a:rPr lang="en-US" altLang="zh-CN" sz="2600" dirty="0"/>
              <a:t>MST</a:t>
            </a:r>
            <a:r>
              <a:rPr lang="zh-CN" altLang="en-US" sz="2600" dirty="0"/>
              <a:t>的求解过程如下：</a:t>
            </a:r>
            <a:endParaRPr lang="en-US" altLang="zh-CN" sz="2600" dirty="0"/>
          </a:p>
          <a:p>
            <a:pPr lvl="1" algn="just"/>
            <a:r>
              <a:rPr lang="zh-CN" altLang="en-US" sz="2200" dirty="0"/>
              <a:t>首先，我们选择每个节点权重最大的入边；如果此时选择的边构成了最大生成树，即无环且每个节点一条入边，则求解过程完成；</a:t>
            </a:r>
            <a:endParaRPr lang="en-US" altLang="zh-CN" sz="2200" dirty="0"/>
          </a:p>
          <a:p>
            <a:pPr lvl="1" algn="just"/>
            <a:r>
              <a:rPr lang="zh-CN" altLang="en-US" sz="2200" dirty="0"/>
              <a:t>其次，如果此时存在环路，对每个节点的入边的权重，都减去该节点权重最大的入边的权重，使此入边的权重为</a:t>
            </a:r>
            <a:r>
              <a:rPr lang="en-US" altLang="zh-CN" sz="2200" dirty="0"/>
              <a:t>0</a:t>
            </a:r>
            <a:r>
              <a:rPr lang="zh-CN" altLang="en-US" sz="2200" dirty="0"/>
              <a:t>；这样做并不影响最大生成树的选择；</a:t>
            </a:r>
            <a:endParaRPr lang="en-US" altLang="zh-CN" sz="2200" dirty="0"/>
          </a:p>
          <a:p>
            <a:pPr lvl="1" algn="just"/>
            <a:r>
              <a:rPr lang="zh-CN" altLang="en-US" sz="2200" dirty="0"/>
              <a:t>然后，将成环的节点合并成一个新节点，形成一个新图；被合并节点的出边和入边都成为新节点的出边和入边，这些节点之间的边被删除，但是记录环路；</a:t>
            </a:r>
            <a:endParaRPr lang="en-US" altLang="zh-CN" sz="2200" dirty="0"/>
          </a:p>
          <a:p>
            <a:pPr lvl="1" algn="just"/>
            <a:r>
              <a:rPr lang="zh-CN" altLang="en-US" sz="2200" dirty="0"/>
              <a:t>第四，在此新图上进行第一步至第三步的迭代，直至当迭代至第一步时，选择的边构成了最大生成树；</a:t>
            </a:r>
            <a:endParaRPr lang="en-US" altLang="zh-CN" sz="2200" dirty="0"/>
          </a:p>
          <a:p>
            <a:pPr lvl="1" algn="just"/>
            <a:r>
              <a:rPr lang="zh-CN" altLang="en-US" sz="2200" dirty="0"/>
              <a:t>最后，将新节点还原成被合并的点并恢复点之间的边；此时，总有一条边指向这些节点中的某个节点，删除第三步记录的环路中该节点的入边，即消去了环路；</a:t>
            </a:r>
            <a:endParaRPr lang="en-US" altLang="zh-CN" sz="2200" dirty="0"/>
          </a:p>
          <a:p>
            <a:pPr lvl="1" algn="just"/>
            <a:r>
              <a:rPr lang="zh-CN" altLang="en-US" sz="2200" dirty="0"/>
              <a:t>消除所有环路的树即是最大生成树，是所需的依赖树。</a:t>
            </a:r>
          </a:p>
        </p:txBody>
      </p:sp>
    </p:spTree>
    <p:extLst>
      <p:ext uri="{BB962C8B-B14F-4D97-AF65-F5344CB8AC3E}">
        <p14:creationId xmlns:p14="http://schemas.microsoft.com/office/powerpoint/2010/main" val="374353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DDA5F-9D06-4380-8F93-10568E7C4EFD}"/>
              </a:ext>
            </a:extLst>
          </p:cNvPr>
          <p:cNvSpPr>
            <a:spLocks noGrp="1"/>
          </p:cNvSpPr>
          <p:nvPr>
            <p:ph type="title"/>
          </p:nvPr>
        </p:nvSpPr>
        <p:spPr/>
        <p:txBody>
          <a:bodyPr/>
          <a:lstStyle/>
          <a:p>
            <a:r>
              <a:rPr lang="en-US" altLang="zh-CN" dirty="0"/>
              <a:t>Parsing</a:t>
            </a:r>
            <a:endParaRPr lang="zh-CN" altLang="en-US" dirty="0"/>
          </a:p>
        </p:txBody>
      </p:sp>
      <p:sp>
        <p:nvSpPr>
          <p:cNvPr id="3" name="内容占位符 2">
            <a:extLst>
              <a:ext uri="{FF2B5EF4-FFF2-40B4-BE49-F238E27FC236}">
                <a16:creationId xmlns:a16="http://schemas.microsoft.com/office/drawing/2014/main" id="{4A293779-1D63-42AE-941F-78BFBADD6621}"/>
              </a:ext>
            </a:extLst>
          </p:cNvPr>
          <p:cNvSpPr>
            <a:spLocks noGrp="1"/>
          </p:cNvSpPr>
          <p:nvPr>
            <p:ph idx="1"/>
          </p:nvPr>
        </p:nvSpPr>
        <p:spPr/>
        <p:txBody>
          <a:bodyPr>
            <a:normAutofit/>
          </a:bodyPr>
          <a:lstStyle/>
          <a:p>
            <a:pPr algn="just"/>
            <a:r>
              <a:rPr lang="zh-CN" altLang="en-US" sz="2600" dirty="0"/>
              <a:t>我们重新看第三步和第五步，考虑为什么第三步要对权重进行调整：</a:t>
            </a:r>
            <a:endParaRPr lang="en-US" altLang="zh-CN" sz="2600" dirty="0"/>
          </a:p>
          <a:p>
            <a:pPr algn="just"/>
            <a:r>
              <a:rPr lang="en-US" altLang="zh-CN" sz="2600" dirty="0"/>
              <a:t>MST</a:t>
            </a:r>
            <a:r>
              <a:rPr lang="zh-CN" altLang="en-US" sz="2600" dirty="0"/>
              <a:t>的迭代过程分成两个阶段：</a:t>
            </a:r>
            <a:r>
              <a:rPr lang="en-US" altLang="zh-CN" sz="2600" dirty="0"/>
              <a:t>greedy edge selection</a:t>
            </a:r>
            <a:r>
              <a:rPr lang="zh-CN" altLang="en-US" sz="2600" dirty="0"/>
              <a:t>和</a:t>
            </a:r>
            <a:r>
              <a:rPr lang="en-US" altLang="zh-CN" sz="2600" dirty="0"/>
              <a:t>circle cleanup</a:t>
            </a:r>
            <a:r>
              <a:rPr lang="zh-CN" altLang="en-US" sz="2600" dirty="0"/>
              <a:t>；</a:t>
            </a:r>
            <a:endParaRPr lang="en-US" altLang="zh-CN" sz="2600" dirty="0"/>
          </a:p>
          <a:p>
            <a:pPr algn="just"/>
            <a:r>
              <a:rPr lang="zh-CN" altLang="en-US" sz="2600" dirty="0"/>
              <a:t>而</a:t>
            </a:r>
            <a:r>
              <a:rPr lang="en-US" altLang="zh-CN" sz="2600" dirty="0"/>
              <a:t>circle cleanup</a:t>
            </a:r>
            <a:r>
              <a:rPr lang="zh-CN" altLang="en-US" sz="2600" dirty="0"/>
              <a:t>的本质是，确定环路的起点和终点，删除终点指向起点的边；环外的节点则指向起点，以满足每个节点有且仅有一条入边的要求；</a:t>
            </a:r>
            <a:endParaRPr lang="en-US" altLang="zh-CN" sz="2600" dirty="0"/>
          </a:p>
          <a:p>
            <a:pPr algn="just"/>
            <a:r>
              <a:rPr lang="zh-CN" altLang="en-US" sz="2600" dirty="0"/>
              <a:t>在确定环路的起点时，通过调整环路的权重，使环路的权重都等于</a:t>
            </a:r>
            <a:r>
              <a:rPr lang="en-US" altLang="zh-CN" sz="2600" dirty="0"/>
              <a:t>0</a:t>
            </a:r>
            <a:r>
              <a:rPr lang="zh-CN" altLang="en-US" sz="2600" dirty="0"/>
              <a:t>，从而使得此时不需要考虑环路的权重，仅需要考虑所有指向环路中的点的入边的权重即可；确定环路起点后，在删除终点指向起点的边时，由于权重为</a:t>
            </a:r>
            <a:r>
              <a:rPr lang="en-US" altLang="zh-CN" sz="2600" dirty="0"/>
              <a:t>0</a:t>
            </a:r>
            <a:r>
              <a:rPr lang="zh-CN" altLang="en-US" sz="2600" dirty="0"/>
              <a:t>，不影响最大生成树的权重；</a:t>
            </a:r>
            <a:endParaRPr lang="en-US" altLang="zh-CN" sz="2600" dirty="0"/>
          </a:p>
        </p:txBody>
      </p:sp>
    </p:spTree>
    <p:extLst>
      <p:ext uri="{BB962C8B-B14F-4D97-AF65-F5344CB8AC3E}">
        <p14:creationId xmlns:p14="http://schemas.microsoft.com/office/powerpoint/2010/main" val="873062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9E509-D585-4254-95B1-9DEE06DF8AC9}"/>
              </a:ext>
            </a:extLst>
          </p:cNvPr>
          <p:cNvSpPr>
            <a:spLocks noGrp="1"/>
          </p:cNvSpPr>
          <p:nvPr>
            <p:ph type="title"/>
          </p:nvPr>
        </p:nvSpPr>
        <p:spPr/>
        <p:txBody>
          <a:bodyPr/>
          <a:lstStyle/>
          <a:p>
            <a:r>
              <a:rPr lang="en-US" altLang="zh-CN" dirty="0"/>
              <a:t>Dependency Parsing</a:t>
            </a:r>
            <a:endParaRPr lang="zh-CN" altLang="en-US" dirty="0"/>
          </a:p>
        </p:txBody>
      </p:sp>
      <p:sp>
        <p:nvSpPr>
          <p:cNvPr id="3" name="内容占位符 2">
            <a:extLst>
              <a:ext uri="{FF2B5EF4-FFF2-40B4-BE49-F238E27FC236}">
                <a16:creationId xmlns:a16="http://schemas.microsoft.com/office/drawing/2014/main" id="{83C7A46C-372E-4612-99AE-F915F4A361D5}"/>
              </a:ext>
            </a:extLst>
          </p:cNvPr>
          <p:cNvSpPr>
            <a:spLocks noGrp="1"/>
          </p:cNvSpPr>
          <p:nvPr>
            <p:ph idx="1"/>
          </p:nvPr>
        </p:nvSpPr>
        <p:spPr>
          <a:xfrm>
            <a:off x="838200" y="1825625"/>
            <a:ext cx="5459361" cy="4351338"/>
          </a:xfrm>
        </p:spPr>
        <p:txBody>
          <a:bodyPr>
            <a:normAutofit/>
          </a:bodyPr>
          <a:lstStyle/>
          <a:p>
            <a:pPr algn="just"/>
            <a:r>
              <a:rPr lang="zh-CN" altLang="en-US" sz="2600" dirty="0"/>
              <a:t>与成分语法相比，依存语法有两个主要的优势：</a:t>
            </a:r>
            <a:endParaRPr lang="en-US" altLang="zh-CN" sz="2600" dirty="0"/>
          </a:p>
          <a:p>
            <a:pPr lvl="1" algn="just"/>
            <a:r>
              <a:rPr lang="zh-CN" altLang="en-US" sz="2200" dirty="0"/>
              <a:t>依存语法擅长处理形态学丰富且词序相对自由的语言，对于任意词序，都可以通过一条有向连接代表句法结构；而成分语法对同一种语义的不同词序，都需要学习一个不同的规则；</a:t>
            </a:r>
            <a:endParaRPr lang="en-US" altLang="zh-CN" sz="2200" dirty="0"/>
          </a:p>
          <a:p>
            <a:pPr lvl="1" algn="just"/>
            <a:r>
              <a:rPr lang="zh-CN" altLang="en-US" sz="2200" dirty="0"/>
              <a:t>依存语法的有向边的方向，描述了谓词及其参数的语义关系，以及词汇头的句法信息；这些信息对许多应用，诸如共指消解、自动问答和信息抽取等，有直接的帮助；而成分语法需要额外对成分进行结构分析。</a:t>
            </a:r>
            <a:endParaRPr lang="en-US" altLang="zh-CN" sz="2200" dirty="0"/>
          </a:p>
        </p:txBody>
      </p:sp>
      <p:pic>
        <p:nvPicPr>
          <p:cNvPr id="5" name="图片 4" descr="图片包含 地图, 文字, 游戏机&#10;&#10;描述已自动生成">
            <a:extLst>
              <a:ext uri="{FF2B5EF4-FFF2-40B4-BE49-F238E27FC236}">
                <a16:creationId xmlns:a16="http://schemas.microsoft.com/office/drawing/2014/main" id="{7C45CA51-2E82-45B3-A0E5-C3C8A549F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553" y="2279084"/>
            <a:ext cx="5709698" cy="3679263"/>
          </a:xfrm>
          <a:prstGeom prst="rect">
            <a:avLst/>
          </a:prstGeom>
        </p:spPr>
      </p:pic>
    </p:spTree>
    <p:extLst>
      <p:ext uri="{BB962C8B-B14F-4D97-AF65-F5344CB8AC3E}">
        <p14:creationId xmlns:p14="http://schemas.microsoft.com/office/powerpoint/2010/main" val="2543129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3350C-66D7-409B-A765-5A12619E11D0}"/>
              </a:ext>
            </a:extLst>
          </p:cNvPr>
          <p:cNvSpPr>
            <a:spLocks noGrp="1"/>
          </p:cNvSpPr>
          <p:nvPr>
            <p:ph type="title"/>
          </p:nvPr>
        </p:nvSpPr>
        <p:spPr/>
        <p:txBody>
          <a:bodyPr/>
          <a:lstStyle/>
          <a:p>
            <a:r>
              <a:rPr lang="en-US" altLang="zh-CN" dirty="0"/>
              <a:t>Parsing</a:t>
            </a:r>
            <a:endParaRPr lang="zh-CN" altLang="en-US" dirty="0"/>
          </a:p>
        </p:txBody>
      </p:sp>
      <p:sp>
        <p:nvSpPr>
          <p:cNvPr id="3" name="内容占位符 2">
            <a:extLst>
              <a:ext uri="{FF2B5EF4-FFF2-40B4-BE49-F238E27FC236}">
                <a16:creationId xmlns:a16="http://schemas.microsoft.com/office/drawing/2014/main" id="{B34E8DA0-FADB-4F47-B6A8-2676E217053D}"/>
              </a:ext>
            </a:extLst>
          </p:cNvPr>
          <p:cNvSpPr>
            <a:spLocks noGrp="1"/>
          </p:cNvSpPr>
          <p:nvPr>
            <p:ph idx="1"/>
          </p:nvPr>
        </p:nvSpPr>
        <p:spPr/>
        <p:txBody>
          <a:bodyPr/>
          <a:lstStyle/>
          <a:p>
            <a:r>
              <a:rPr lang="zh-CN" altLang="en-US" dirty="0"/>
              <a:t>下图是例句“</a:t>
            </a:r>
            <a:r>
              <a:rPr lang="en-US" altLang="zh-CN" dirty="0"/>
              <a:t>Book the flight</a:t>
            </a:r>
            <a:r>
              <a:rPr lang="zh-CN" altLang="en-US" dirty="0"/>
              <a:t>”的解析示例：</a:t>
            </a:r>
            <a:endParaRPr lang="en-US" altLang="zh-CN" dirty="0"/>
          </a:p>
          <a:p>
            <a:pPr lvl="1"/>
            <a:r>
              <a:rPr lang="zh-CN" altLang="en-US" dirty="0"/>
              <a:t>请实现</a:t>
            </a:r>
            <a:r>
              <a:rPr lang="en-US" altLang="zh-CN" dirty="0"/>
              <a:t>MST</a:t>
            </a:r>
            <a:r>
              <a:rPr lang="zh-CN" altLang="en-US" dirty="0"/>
              <a:t>算法，并求解示例，对比结果；</a:t>
            </a:r>
          </a:p>
        </p:txBody>
      </p:sp>
      <p:pic>
        <p:nvPicPr>
          <p:cNvPr id="7" name="图片 6" descr="图片包含 游戏机, 画&#10;&#10;描述已自动生成">
            <a:extLst>
              <a:ext uri="{FF2B5EF4-FFF2-40B4-BE49-F238E27FC236}">
                <a16:creationId xmlns:a16="http://schemas.microsoft.com/office/drawing/2014/main" id="{648310E6-749C-45B6-9BF4-BB363203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353" y="3139958"/>
            <a:ext cx="5726846" cy="2747963"/>
          </a:xfrm>
          <a:prstGeom prst="rect">
            <a:avLst/>
          </a:prstGeom>
        </p:spPr>
      </p:pic>
      <p:pic>
        <p:nvPicPr>
          <p:cNvPr id="9" name="图片 8" descr="图片包含 游戏机, 钟表&#10;&#10;描述已自动生成">
            <a:extLst>
              <a:ext uri="{FF2B5EF4-FFF2-40B4-BE49-F238E27FC236}">
                <a16:creationId xmlns:a16="http://schemas.microsoft.com/office/drawing/2014/main" id="{7E573802-6C9A-4438-A5D7-887C71DFF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278" y="3139958"/>
            <a:ext cx="5541098" cy="2747963"/>
          </a:xfrm>
          <a:prstGeom prst="rect">
            <a:avLst/>
          </a:prstGeom>
        </p:spPr>
      </p:pic>
    </p:spTree>
    <p:extLst>
      <p:ext uri="{BB962C8B-B14F-4D97-AF65-F5344CB8AC3E}">
        <p14:creationId xmlns:p14="http://schemas.microsoft.com/office/powerpoint/2010/main" val="3519021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5E0779-8134-4E90-91AD-638D9E408F03}"/>
              </a:ext>
            </a:extLst>
          </p:cNvPr>
          <p:cNvSpPr>
            <a:spLocks noGrp="1"/>
          </p:cNvSpPr>
          <p:nvPr>
            <p:ph type="title"/>
          </p:nvPr>
        </p:nvSpPr>
        <p:spPr/>
        <p:txBody>
          <a:bodyPr/>
          <a:lstStyle/>
          <a:p>
            <a:r>
              <a:rPr lang="en-US" altLang="zh-CN" dirty="0"/>
              <a:t>Parsing</a:t>
            </a:r>
            <a:endParaRPr lang="zh-CN" altLang="en-US" dirty="0"/>
          </a:p>
        </p:txBody>
      </p:sp>
      <p:pic>
        <p:nvPicPr>
          <p:cNvPr id="5" name="内容占位符 4" descr="图片包含 游戏机, 钟表&#10;&#10;描述已自动生成">
            <a:extLst>
              <a:ext uri="{FF2B5EF4-FFF2-40B4-BE49-F238E27FC236}">
                <a16:creationId xmlns:a16="http://schemas.microsoft.com/office/drawing/2014/main" id="{EA1BC3C2-30EC-4B13-91C9-A66EAE084C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470" y="2492921"/>
            <a:ext cx="5287113" cy="2810267"/>
          </a:xfrm>
        </p:spPr>
      </p:pic>
      <p:pic>
        <p:nvPicPr>
          <p:cNvPr id="7" name="图片 6" descr="图片包含 游戏机, 钟表&#10;&#10;描述已自动生成">
            <a:extLst>
              <a:ext uri="{FF2B5EF4-FFF2-40B4-BE49-F238E27FC236}">
                <a16:creationId xmlns:a16="http://schemas.microsoft.com/office/drawing/2014/main" id="{D0E7E1DD-BDFE-4EA5-8F82-ED89D6B62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838" y="2492921"/>
            <a:ext cx="5315692" cy="2781688"/>
          </a:xfrm>
          <a:prstGeom prst="rect">
            <a:avLst/>
          </a:prstGeom>
        </p:spPr>
      </p:pic>
    </p:spTree>
    <p:extLst>
      <p:ext uri="{BB962C8B-B14F-4D97-AF65-F5344CB8AC3E}">
        <p14:creationId xmlns:p14="http://schemas.microsoft.com/office/powerpoint/2010/main" val="61112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29E5C0-A1EC-40F1-8520-0B9104D1A0B2}"/>
              </a:ext>
            </a:extLst>
          </p:cNvPr>
          <p:cNvSpPr>
            <a:spLocks noGrp="1"/>
          </p:cNvSpPr>
          <p:nvPr>
            <p:ph type="title"/>
          </p:nvPr>
        </p:nvSpPr>
        <p:spPr/>
        <p:txBody>
          <a:bodyPr/>
          <a:lstStyle/>
          <a:p>
            <a:r>
              <a:rPr lang="en-US" altLang="zh-CN" dirty="0"/>
              <a:t>Parsing</a:t>
            </a:r>
            <a:endParaRPr lang="zh-CN" altLang="en-US" dirty="0"/>
          </a:p>
        </p:txBody>
      </p:sp>
      <p:pic>
        <p:nvPicPr>
          <p:cNvPr id="5" name="内容占位符 4" descr="图片包含 游戏机&#10;&#10;描述已自动生成">
            <a:extLst>
              <a:ext uri="{FF2B5EF4-FFF2-40B4-BE49-F238E27FC236}">
                <a16:creationId xmlns:a16="http://schemas.microsoft.com/office/drawing/2014/main" id="{302C10A8-1C36-467F-8D46-2AF80DBA99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8810" y="2215107"/>
            <a:ext cx="7554379" cy="3572374"/>
          </a:xfrm>
        </p:spPr>
      </p:pic>
    </p:spTree>
    <p:extLst>
      <p:ext uri="{BB962C8B-B14F-4D97-AF65-F5344CB8AC3E}">
        <p14:creationId xmlns:p14="http://schemas.microsoft.com/office/powerpoint/2010/main" val="1661152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2871DC-2AFC-42B8-9520-8EF5D88620DB}"/>
              </a:ext>
            </a:extLst>
          </p:cNvPr>
          <p:cNvSpPr>
            <a:spLocks noGrp="1"/>
          </p:cNvSpPr>
          <p:nvPr>
            <p:ph type="title"/>
          </p:nvPr>
        </p:nvSpPr>
        <p:spPr/>
        <p:txBody>
          <a:bodyPr/>
          <a:lstStyle/>
          <a:p>
            <a:r>
              <a:rPr lang="en-US" altLang="zh-CN" dirty="0"/>
              <a:t>Parsing</a:t>
            </a:r>
            <a:endParaRPr lang="zh-CN" altLang="en-US" dirty="0"/>
          </a:p>
        </p:txBody>
      </p:sp>
      <p:sp>
        <p:nvSpPr>
          <p:cNvPr id="3" name="内容占位符 2">
            <a:extLst>
              <a:ext uri="{FF2B5EF4-FFF2-40B4-BE49-F238E27FC236}">
                <a16:creationId xmlns:a16="http://schemas.microsoft.com/office/drawing/2014/main" id="{7783B397-6B15-4F00-ACAE-62DAC853D147}"/>
              </a:ext>
            </a:extLst>
          </p:cNvPr>
          <p:cNvSpPr>
            <a:spLocks noGrp="1"/>
          </p:cNvSpPr>
          <p:nvPr>
            <p:ph idx="1"/>
          </p:nvPr>
        </p:nvSpPr>
        <p:spPr>
          <a:xfrm>
            <a:off x="838200" y="1825625"/>
            <a:ext cx="3453581" cy="4351338"/>
          </a:xfrm>
        </p:spPr>
        <p:txBody>
          <a:bodyPr>
            <a:normAutofit/>
          </a:bodyPr>
          <a:lstStyle/>
          <a:p>
            <a:pPr algn="just"/>
            <a:r>
              <a:rPr lang="en-US" altLang="zh-CN" sz="2400" dirty="0"/>
              <a:t>MST</a:t>
            </a:r>
            <a:r>
              <a:rPr lang="zh-CN" altLang="en-US" sz="2400" dirty="0"/>
              <a:t>的算法如右图；</a:t>
            </a:r>
            <a:endParaRPr lang="en-US" altLang="zh-CN" sz="2400" dirty="0"/>
          </a:p>
          <a:p>
            <a:pPr algn="just"/>
            <a:r>
              <a:rPr lang="en-US" altLang="zh-CN" sz="2400" dirty="0"/>
              <a:t>MST</a:t>
            </a:r>
            <a:r>
              <a:rPr lang="zh-CN" altLang="en-US" sz="2400" dirty="0"/>
              <a:t>算法复杂度是</a:t>
            </a:r>
            <a:r>
              <a:rPr lang="en-US" altLang="zh-CN" sz="2400" dirty="0"/>
              <a:t>O(mn)=O(n</a:t>
            </a:r>
            <a:r>
              <a:rPr lang="en-US" altLang="zh-CN" sz="2400" baseline="30000" dirty="0"/>
              <a:t>3</a:t>
            </a:r>
            <a:r>
              <a:rPr lang="en-US" altLang="zh-CN" sz="2400" dirty="0"/>
              <a:t>)</a:t>
            </a:r>
            <a:r>
              <a:rPr lang="zh-CN" altLang="en-US" sz="2400" dirty="0"/>
              <a:t>，</a:t>
            </a:r>
            <a:r>
              <a:rPr lang="en-US" altLang="zh-CN" sz="2400" dirty="0"/>
              <a:t>m</a:t>
            </a:r>
            <a:r>
              <a:rPr lang="zh-CN" altLang="en-US" sz="2400" dirty="0"/>
              <a:t>是边的数量，</a:t>
            </a:r>
            <a:r>
              <a:rPr lang="en-US" altLang="zh-CN" sz="2400" dirty="0"/>
              <a:t>n</a:t>
            </a:r>
            <a:r>
              <a:rPr lang="zh-CN" altLang="en-US" sz="2400" dirty="0"/>
              <a:t>是节点数量，全连接图中</a:t>
            </a:r>
            <a:r>
              <a:rPr lang="en-US" altLang="zh-CN" sz="2400" dirty="0"/>
              <a:t>m=n</a:t>
            </a:r>
            <a:r>
              <a:rPr lang="en-US" altLang="zh-CN" sz="2400" baseline="30000" dirty="0"/>
              <a:t>2</a:t>
            </a:r>
            <a:r>
              <a:rPr lang="zh-CN" altLang="en-US" sz="2400" dirty="0"/>
              <a:t>；</a:t>
            </a:r>
            <a:endParaRPr lang="en-US" altLang="zh-CN" sz="2400" dirty="0"/>
          </a:p>
          <a:p>
            <a:pPr algn="just"/>
            <a:r>
              <a:rPr lang="en-US" altLang="zh-CN" sz="2400" dirty="0" err="1"/>
              <a:t>Gabow</a:t>
            </a:r>
            <a:r>
              <a:rPr lang="en-US" altLang="zh-CN" sz="2400" dirty="0"/>
              <a:t>(1986)</a:t>
            </a:r>
            <a:r>
              <a:rPr lang="zh-CN" altLang="en-US" sz="2400" dirty="0"/>
              <a:t>提出一种该算法更好的实现，复杂度是</a:t>
            </a:r>
            <a:r>
              <a:rPr lang="en-US" altLang="zh-CN" sz="2400" dirty="0"/>
              <a:t>O(</a:t>
            </a:r>
            <a:r>
              <a:rPr lang="en-US" altLang="zh-CN" sz="2400" dirty="0" err="1"/>
              <a:t>m+nlogn</a:t>
            </a:r>
            <a:r>
              <a:rPr lang="en-US" altLang="zh-CN" sz="2400" dirty="0"/>
              <a:t>)</a:t>
            </a:r>
            <a:r>
              <a:rPr lang="zh-CN" altLang="en-US" sz="2400" dirty="0"/>
              <a:t>；</a:t>
            </a:r>
            <a:endParaRPr lang="en-US" altLang="zh-CN" sz="2400" dirty="0"/>
          </a:p>
          <a:p>
            <a:pPr algn="just"/>
            <a:r>
              <a:rPr lang="zh-CN" altLang="en-US" sz="2400" dirty="0"/>
              <a:t>目前常用的实现是</a:t>
            </a:r>
            <a:r>
              <a:rPr lang="en-US" altLang="zh-CN" sz="2400" dirty="0" err="1"/>
              <a:t>NetworkX</a:t>
            </a:r>
            <a:r>
              <a:rPr lang="zh-CN" altLang="en-US" sz="2400" dirty="0"/>
              <a:t>的</a:t>
            </a:r>
            <a:r>
              <a:rPr lang="en-US" altLang="zh-CN" sz="2400" dirty="0"/>
              <a:t>Edmonds</a:t>
            </a:r>
            <a:r>
              <a:rPr lang="zh-CN" altLang="en-US" sz="2400" dirty="0"/>
              <a:t>类；</a:t>
            </a:r>
          </a:p>
        </p:txBody>
      </p:sp>
      <p:pic>
        <p:nvPicPr>
          <p:cNvPr id="5" name="图片 4" descr="手机屏幕截图&#10;&#10;描述已自动生成">
            <a:extLst>
              <a:ext uri="{FF2B5EF4-FFF2-40B4-BE49-F238E27FC236}">
                <a16:creationId xmlns:a16="http://schemas.microsoft.com/office/drawing/2014/main" id="{BEAD080F-BCEE-4595-877F-ECD88C20D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237" y="525313"/>
            <a:ext cx="7548264" cy="6126210"/>
          </a:xfrm>
          <a:prstGeom prst="rect">
            <a:avLst/>
          </a:prstGeom>
        </p:spPr>
      </p:pic>
      <p:cxnSp>
        <p:nvCxnSpPr>
          <p:cNvPr id="6" name="直接连接符 5">
            <a:extLst>
              <a:ext uri="{FF2B5EF4-FFF2-40B4-BE49-F238E27FC236}">
                <a16:creationId xmlns:a16="http://schemas.microsoft.com/office/drawing/2014/main" id="{49D45387-2679-4B6C-963E-3041826A702A}"/>
              </a:ext>
            </a:extLst>
          </p:cNvPr>
          <p:cNvCxnSpPr/>
          <p:nvPr/>
        </p:nvCxnSpPr>
        <p:spPr>
          <a:xfrm>
            <a:off x="4850024" y="3188043"/>
            <a:ext cx="6771502"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文本框 6">
            <a:extLst>
              <a:ext uri="{FF2B5EF4-FFF2-40B4-BE49-F238E27FC236}">
                <a16:creationId xmlns:a16="http://schemas.microsoft.com/office/drawing/2014/main" id="{1F913C35-2488-4B00-B316-9A52D14881B7}"/>
              </a:ext>
            </a:extLst>
          </p:cNvPr>
          <p:cNvSpPr txBox="1"/>
          <p:nvPr/>
        </p:nvSpPr>
        <p:spPr>
          <a:xfrm>
            <a:off x="5792226" y="2971800"/>
            <a:ext cx="914400" cy="914400"/>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20EC696A-9CA1-4EAE-9140-3EF85747B0CF}"/>
              </a:ext>
            </a:extLst>
          </p:cNvPr>
          <p:cNvSpPr txBox="1"/>
          <p:nvPr/>
        </p:nvSpPr>
        <p:spPr>
          <a:xfrm>
            <a:off x="10162212" y="2489887"/>
            <a:ext cx="717909" cy="369332"/>
          </a:xfrm>
          <a:prstGeom prst="rect">
            <a:avLst/>
          </a:prstGeom>
          <a:noFill/>
        </p:spPr>
        <p:txBody>
          <a:bodyPr wrap="square" rtlCol="0">
            <a:spAutoFit/>
          </a:bodyPr>
          <a:lstStyle/>
          <a:p>
            <a:r>
              <a:rPr lang="en-US" altLang="zh-CN" dirty="0"/>
              <a:t>O(m)</a:t>
            </a:r>
            <a:endParaRPr lang="zh-CN" altLang="en-US" dirty="0"/>
          </a:p>
        </p:txBody>
      </p:sp>
      <p:sp>
        <p:nvSpPr>
          <p:cNvPr id="9" name="文本框 8">
            <a:extLst>
              <a:ext uri="{FF2B5EF4-FFF2-40B4-BE49-F238E27FC236}">
                <a16:creationId xmlns:a16="http://schemas.microsoft.com/office/drawing/2014/main" id="{67DE31EC-FC17-4F71-A7F0-BDEB61EAA554}"/>
              </a:ext>
            </a:extLst>
          </p:cNvPr>
          <p:cNvSpPr txBox="1"/>
          <p:nvPr/>
        </p:nvSpPr>
        <p:spPr>
          <a:xfrm>
            <a:off x="9369594" y="4100624"/>
            <a:ext cx="2303143" cy="584775"/>
          </a:xfrm>
          <a:prstGeom prst="rect">
            <a:avLst/>
          </a:prstGeom>
          <a:noFill/>
        </p:spPr>
        <p:txBody>
          <a:bodyPr wrap="square" rtlCol="0">
            <a:spAutoFit/>
          </a:bodyPr>
          <a:lstStyle/>
          <a:p>
            <a:pPr algn="just"/>
            <a:r>
              <a:rPr lang="zh-CN" altLang="en-US" sz="1600" dirty="0"/>
              <a:t>假设每次都是两点成环，则最多迭代</a:t>
            </a:r>
            <a:r>
              <a:rPr lang="en-US" altLang="zh-CN" sz="1600" dirty="0"/>
              <a:t>n</a:t>
            </a:r>
            <a:r>
              <a:rPr lang="zh-CN" altLang="en-US" sz="1600" dirty="0"/>
              <a:t>次</a:t>
            </a:r>
          </a:p>
        </p:txBody>
      </p:sp>
    </p:spTree>
    <p:extLst>
      <p:ext uri="{BB962C8B-B14F-4D97-AF65-F5344CB8AC3E}">
        <p14:creationId xmlns:p14="http://schemas.microsoft.com/office/powerpoint/2010/main" val="2639681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DE74F-2521-43DD-89E2-48B06614F2DB}"/>
              </a:ext>
            </a:extLst>
          </p:cNvPr>
          <p:cNvSpPr>
            <a:spLocks noGrp="1"/>
          </p:cNvSpPr>
          <p:nvPr>
            <p:ph type="title"/>
          </p:nvPr>
        </p:nvSpPr>
        <p:spPr/>
        <p:txBody>
          <a:bodyPr/>
          <a:lstStyle/>
          <a:p>
            <a:r>
              <a:rPr lang="en-US" altLang="zh-CN" dirty="0"/>
              <a:t>Features and Training</a:t>
            </a:r>
            <a:endParaRPr lang="zh-CN" altLang="en-US" dirty="0"/>
          </a:p>
        </p:txBody>
      </p:sp>
      <p:sp>
        <p:nvSpPr>
          <p:cNvPr id="3" name="内容占位符 2">
            <a:extLst>
              <a:ext uri="{FF2B5EF4-FFF2-40B4-BE49-F238E27FC236}">
                <a16:creationId xmlns:a16="http://schemas.microsoft.com/office/drawing/2014/main" id="{47C7B217-F561-4DC1-AD16-978049DCF92D}"/>
              </a:ext>
            </a:extLst>
          </p:cNvPr>
          <p:cNvSpPr>
            <a:spLocks noGrp="1"/>
          </p:cNvSpPr>
          <p:nvPr>
            <p:ph idx="1"/>
          </p:nvPr>
        </p:nvSpPr>
        <p:spPr/>
        <p:txBody>
          <a:bodyPr/>
          <a:lstStyle/>
          <a:p>
            <a:pPr algn="just"/>
            <a:r>
              <a:rPr lang="zh-CN" altLang="en-US" dirty="0"/>
              <a:t>给定句子</a:t>
            </a:r>
            <a:r>
              <a:rPr lang="en-US" altLang="zh-CN" dirty="0"/>
              <a:t>S</a:t>
            </a:r>
            <a:r>
              <a:rPr lang="zh-CN" altLang="en-US" dirty="0"/>
              <a:t>，对应的依存树</a:t>
            </a:r>
            <a:r>
              <a:rPr lang="en-US" altLang="zh-CN" dirty="0"/>
              <a:t>T</a:t>
            </a:r>
            <a:r>
              <a:rPr lang="zh-CN" altLang="en-US" dirty="0"/>
              <a:t>，则</a:t>
            </a:r>
            <a:r>
              <a:rPr lang="en-US" altLang="zh-CN" dirty="0"/>
              <a:t>graph-based</a:t>
            </a:r>
            <a:r>
              <a:rPr lang="zh-CN" altLang="en-US" dirty="0"/>
              <a:t>方法假设依存树的得分是树中每条边的得分之和：</a:t>
            </a:r>
            <a:endParaRPr lang="en-US" altLang="zh-CN" dirty="0"/>
          </a:p>
          <a:p>
            <a:pPr algn="just"/>
            <a:endParaRPr lang="en-US" altLang="zh-CN" dirty="0"/>
          </a:p>
          <a:p>
            <a:pPr algn="just"/>
            <a:endParaRPr lang="en-US" altLang="zh-CN" dirty="0"/>
          </a:p>
          <a:p>
            <a:pPr algn="just"/>
            <a:r>
              <a:rPr lang="zh-CN" altLang="en-US" dirty="0"/>
              <a:t>进一步假设，每条边的得分是该边各种特征的加权之和：</a:t>
            </a:r>
            <a:endParaRPr lang="en-US" altLang="zh-CN" dirty="0"/>
          </a:p>
          <a:p>
            <a:pPr algn="just"/>
            <a:endParaRPr lang="en-US" altLang="zh-CN" dirty="0"/>
          </a:p>
          <a:p>
            <a:pPr algn="just"/>
            <a:endParaRPr lang="en-US" altLang="zh-CN" dirty="0"/>
          </a:p>
          <a:p>
            <a:pPr algn="just"/>
            <a:r>
              <a:rPr lang="zh-CN" altLang="en-US" dirty="0"/>
              <a:t>由此，我们可以给每条边计算权重，并使用</a:t>
            </a:r>
            <a:r>
              <a:rPr lang="en-US" altLang="zh-CN" dirty="0"/>
              <a:t>MST</a:t>
            </a:r>
            <a:r>
              <a:rPr lang="zh-CN" altLang="en-US" dirty="0"/>
              <a:t>寻找最优依存树。</a:t>
            </a:r>
          </a:p>
        </p:txBody>
      </p:sp>
      <p:pic>
        <p:nvPicPr>
          <p:cNvPr id="5" name="图片 4" descr="图片包含 物体, 钟表, 游戏机&#10;&#10;描述已自动生成">
            <a:extLst>
              <a:ext uri="{FF2B5EF4-FFF2-40B4-BE49-F238E27FC236}">
                <a16:creationId xmlns:a16="http://schemas.microsoft.com/office/drawing/2014/main" id="{E98DCA50-A499-463F-AFF1-E29AEEB47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607" y="2840575"/>
            <a:ext cx="3704785" cy="725988"/>
          </a:xfrm>
          <a:prstGeom prst="rect">
            <a:avLst/>
          </a:prstGeom>
        </p:spPr>
      </p:pic>
      <p:grpSp>
        <p:nvGrpSpPr>
          <p:cNvPr id="10" name="组合 9">
            <a:extLst>
              <a:ext uri="{FF2B5EF4-FFF2-40B4-BE49-F238E27FC236}">
                <a16:creationId xmlns:a16="http://schemas.microsoft.com/office/drawing/2014/main" id="{37185941-918A-4F43-BED9-AAD51FB0CF64}"/>
              </a:ext>
            </a:extLst>
          </p:cNvPr>
          <p:cNvGrpSpPr/>
          <p:nvPr/>
        </p:nvGrpSpPr>
        <p:grpSpPr>
          <a:xfrm>
            <a:off x="3676143" y="4257787"/>
            <a:ext cx="4839712" cy="981510"/>
            <a:chOff x="3108680" y="4251813"/>
            <a:chExt cx="4839712" cy="981510"/>
          </a:xfrm>
        </p:grpSpPr>
        <p:pic>
          <p:nvPicPr>
            <p:cNvPr id="7" name="图片 6" descr="图片包含 物体, 游戏机, 钟表&#10;&#10;描述已自动生成">
              <a:extLst>
                <a:ext uri="{FF2B5EF4-FFF2-40B4-BE49-F238E27FC236}">
                  <a16:creationId xmlns:a16="http://schemas.microsoft.com/office/drawing/2014/main" id="{17579C08-D3DE-414D-8BD2-E3B5B5AA8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680" y="4251813"/>
              <a:ext cx="3619810" cy="981510"/>
            </a:xfrm>
            <a:prstGeom prst="rect">
              <a:avLst/>
            </a:prstGeom>
          </p:spPr>
        </p:pic>
        <p:pic>
          <p:nvPicPr>
            <p:cNvPr id="9" name="图片 8" descr="图片包含 游戏机, 钟表, 桌子&#10;&#10;描述已自动生成">
              <a:extLst>
                <a:ext uri="{FF2B5EF4-FFF2-40B4-BE49-F238E27FC236}">
                  <a16:creationId xmlns:a16="http://schemas.microsoft.com/office/drawing/2014/main" id="{05A3B814-2011-42F6-A1D5-9EF760D35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220" y="4523450"/>
              <a:ext cx="1116172" cy="408739"/>
            </a:xfrm>
            <a:prstGeom prst="rect">
              <a:avLst/>
            </a:prstGeom>
          </p:spPr>
        </p:pic>
      </p:grpSp>
    </p:spTree>
    <p:extLst>
      <p:ext uri="{BB962C8B-B14F-4D97-AF65-F5344CB8AC3E}">
        <p14:creationId xmlns:p14="http://schemas.microsoft.com/office/powerpoint/2010/main" val="1199451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8AC255-1F86-42EC-8FBC-C05EC0ED2AC7}"/>
              </a:ext>
            </a:extLst>
          </p:cNvPr>
          <p:cNvSpPr>
            <a:spLocks noGrp="1"/>
          </p:cNvSpPr>
          <p:nvPr>
            <p:ph type="title"/>
          </p:nvPr>
        </p:nvSpPr>
        <p:spPr/>
        <p:txBody>
          <a:bodyPr/>
          <a:lstStyle/>
          <a:p>
            <a:r>
              <a:rPr lang="en-US" altLang="zh-CN" dirty="0"/>
              <a:t>Features and Training</a:t>
            </a:r>
            <a:endParaRPr lang="zh-CN" altLang="en-US" dirty="0"/>
          </a:p>
        </p:txBody>
      </p:sp>
      <p:sp>
        <p:nvSpPr>
          <p:cNvPr id="3" name="内容占位符 2">
            <a:extLst>
              <a:ext uri="{FF2B5EF4-FFF2-40B4-BE49-F238E27FC236}">
                <a16:creationId xmlns:a16="http://schemas.microsoft.com/office/drawing/2014/main" id="{06307D0C-DD1A-4DFA-A130-AA0163F7B7A3}"/>
              </a:ext>
            </a:extLst>
          </p:cNvPr>
          <p:cNvSpPr>
            <a:spLocks noGrp="1"/>
          </p:cNvSpPr>
          <p:nvPr>
            <p:ph idx="1"/>
          </p:nvPr>
        </p:nvSpPr>
        <p:spPr/>
        <p:txBody>
          <a:bodyPr/>
          <a:lstStyle/>
          <a:p>
            <a:pPr algn="just"/>
            <a:r>
              <a:rPr lang="zh-CN" altLang="en-US" dirty="0"/>
              <a:t>同样的，前面的章节中提到的所有特征都可以用于此处，训练为每条边打分的模型，这些特征总结如下：</a:t>
            </a:r>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与</a:t>
            </a:r>
            <a:r>
              <a:rPr lang="en-US" altLang="zh-CN" dirty="0"/>
              <a:t>transition-based</a:t>
            </a:r>
            <a:r>
              <a:rPr lang="zh-CN" altLang="en-US" dirty="0"/>
              <a:t>方法一样，上述特征的联合特征也经常被使用。</a:t>
            </a:r>
          </a:p>
        </p:txBody>
      </p:sp>
      <p:pic>
        <p:nvPicPr>
          <p:cNvPr id="5" name="图片 4" descr="手机屏幕截图&#10;&#10;描述已自动生成">
            <a:extLst>
              <a:ext uri="{FF2B5EF4-FFF2-40B4-BE49-F238E27FC236}">
                <a16:creationId xmlns:a16="http://schemas.microsoft.com/office/drawing/2014/main" id="{6B41551A-56F7-488F-8912-8F460CE7E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052" y="2732663"/>
            <a:ext cx="7763895" cy="2444022"/>
          </a:xfrm>
          <a:prstGeom prst="rect">
            <a:avLst/>
          </a:prstGeom>
        </p:spPr>
      </p:pic>
    </p:spTree>
    <p:extLst>
      <p:ext uri="{BB962C8B-B14F-4D97-AF65-F5344CB8AC3E}">
        <p14:creationId xmlns:p14="http://schemas.microsoft.com/office/powerpoint/2010/main" val="33049033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E012F-2655-41A9-B6F3-5B47405553C2}"/>
              </a:ext>
            </a:extLst>
          </p:cNvPr>
          <p:cNvSpPr>
            <a:spLocks noGrp="1"/>
          </p:cNvSpPr>
          <p:nvPr>
            <p:ph type="title"/>
          </p:nvPr>
        </p:nvSpPr>
        <p:spPr/>
        <p:txBody>
          <a:bodyPr/>
          <a:lstStyle/>
          <a:p>
            <a:r>
              <a:rPr lang="en-US" altLang="zh-CN" dirty="0"/>
              <a:t>Features and Training</a:t>
            </a:r>
            <a:endParaRPr lang="zh-CN" altLang="en-US" dirty="0"/>
          </a:p>
        </p:txBody>
      </p:sp>
      <p:sp>
        <p:nvSpPr>
          <p:cNvPr id="3" name="内容占位符 2">
            <a:extLst>
              <a:ext uri="{FF2B5EF4-FFF2-40B4-BE49-F238E27FC236}">
                <a16:creationId xmlns:a16="http://schemas.microsoft.com/office/drawing/2014/main" id="{ED6BC108-89F1-42BE-92D2-9B38152F6723}"/>
              </a:ext>
            </a:extLst>
          </p:cNvPr>
          <p:cNvSpPr>
            <a:spLocks noGrp="1"/>
          </p:cNvSpPr>
          <p:nvPr>
            <p:ph idx="1"/>
          </p:nvPr>
        </p:nvSpPr>
        <p:spPr/>
        <p:txBody>
          <a:bodyPr/>
          <a:lstStyle/>
          <a:p>
            <a:pPr algn="just"/>
            <a:r>
              <a:rPr lang="zh-CN" altLang="en-US" dirty="0"/>
              <a:t>与分类模型不同，打分模型并非是对输入进行分类，而是对正确的输入打尽可能高的分，对错误的输入打尽可能低的分，其目标在于使正确输入和错误输入的得分尽可能大；</a:t>
            </a:r>
            <a:endParaRPr lang="en-US" altLang="zh-CN" dirty="0"/>
          </a:p>
          <a:p>
            <a:pPr algn="just"/>
            <a:r>
              <a:rPr lang="zh-CN" altLang="en-US" dirty="0"/>
              <a:t>为此，我们常选择</a:t>
            </a:r>
            <a:r>
              <a:rPr lang="en-US" altLang="zh-CN" dirty="0"/>
              <a:t>inference-based learning</a:t>
            </a:r>
            <a:r>
              <a:rPr lang="zh-CN" altLang="en-US" dirty="0"/>
              <a:t>训练模型；该方法并非通过计算交叉熵损失函数对参数的梯度来更新参数，而是通过计算模型前向传播结果的奖励值（正确结果是正奖励值，错误结果是负奖励值），经学习率缩放至一个微小量后，用此微小量更新参数；</a:t>
            </a:r>
            <a:endParaRPr lang="en-US" altLang="zh-CN" dirty="0"/>
          </a:p>
          <a:p>
            <a:pPr algn="just"/>
            <a:r>
              <a:rPr lang="en-US" altLang="zh-CN" dirty="0"/>
              <a:t>SOTA</a:t>
            </a:r>
            <a:r>
              <a:rPr lang="zh-CN" altLang="en-US" dirty="0"/>
              <a:t>模型是由</a:t>
            </a:r>
            <a:r>
              <a:rPr lang="en-US" altLang="zh-CN" dirty="0"/>
              <a:t>Zeman(2017)</a:t>
            </a:r>
            <a:r>
              <a:rPr lang="zh-CN" altLang="en-US" dirty="0"/>
              <a:t>和</a:t>
            </a:r>
            <a:r>
              <a:rPr lang="en-US" altLang="zh-CN" dirty="0" err="1"/>
              <a:t>Dozat</a:t>
            </a:r>
            <a:r>
              <a:rPr lang="en-US" altLang="zh-CN" dirty="0"/>
              <a:t>(2017)</a:t>
            </a:r>
            <a:r>
              <a:rPr lang="zh-CN" altLang="en-US" dirty="0"/>
              <a:t>提出的基于</a:t>
            </a:r>
            <a:r>
              <a:rPr lang="en-US" altLang="zh-CN" dirty="0"/>
              <a:t>RNN</a:t>
            </a:r>
            <a:r>
              <a:rPr lang="zh-CN" altLang="en-US" dirty="0"/>
              <a:t>的多语言解析任务模型，涉及到迁移学习的知识。</a:t>
            </a:r>
          </a:p>
        </p:txBody>
      </p:sp>
    </p:spTree>
    <p:extLst>
      <p:ext uri="{BB962C8B-B14F-4D97-AF65-F5344CB8AC3E}">
        <p14:creationId xmlns:p14="http://schemas.microsoft.com/office/powerpoint/2010/main" val="3769808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1B74E1-4B0A-4810-9BC6-BEBB1231FC11}"/>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0E3B6870-36B3-4A92-B70A-2C121B3A650E}"/>
              </a:ext>
            </a:extLst>
          </p:cNvPr>
          <p:cNvSpPr>
            <a:spLocks noGrp="1"/>
          </p:cNvSpPr>
          <p:nvPr>
            <p:ph idx="1"/>
          </p:nvPr>
        </p:nvSpPr>
        <p:spPr/>
        <p:txBody>
          <a:bodyPr>
            <a:normAutofit/>
          </a:bodyPr>
          <a:lstStyle/>
          <a:p>
            <a:pPr algn="just"/>
            <a:r>
              <a:rPr lang="zh-CN" altLang="en-US" dirty="0"/>
              <a:t>评价依存分析模型结果的常用指标有以下三种：</a:t>
            </a:r>
            <a:endParaRPr lang="en-US" altLang="zh-CN" dirty="0"/>
          </a:p>
          <a:p>
            <a:pPr lvl="1" algn="just"/>
            <a:r>
              <a:rPr lang="en-US" altLang="zh-CN" dirty="0"/>
              <a:t>LAS</a:t>
            </a:r>
            <a:r>
              <a:rPr lang="zh-CN" altLang="en-US" dirty="0"/>
              <a:t>，</a:t>
            </a:r>
            <a:r>
              <a:rPr lang="en-US" altLang="zh-CN" dirty="0"/>
              <a:t>labeled attachment score</a:t>
            </a:r>
            <a:r>
              <a:rPr lang="zh-CN" altLang="en-US" dirty="0"/>
              <a:t>，被声明正确的</a:t>
            </a:r>
            <a:r>
              <a:rPr lang="en-US" altLang="zh-CN" dirty="0"/>
              <a:t>head</a:t>
            </a:r>
            <a:r>
              <a:rPr lang="zh-CN" altLang="en-US" dirty="0"/>
              <a:t>且语义类别正确的词的百分比；</a:t>
            </a:r>
            <a:endParaRPr lang="en-US" altLang="zh-CN" dirty="0"/>
          </a:p>
          <a:p>
            <a:pPr lvl="1" algn="just"/>
            <a:r>
              <a:rPr lang="en-US" altLang="zh-CN" dirty="0"/>
              <a:t>UAS</a:t>
            </a:r>
            <a:r>
              <a:rPr lang="zh-CN" altLang="en-US" dirty="0"/>
              <a:t>，</a:t>
            </a:r>
            <a:r>
              <a:rPr lang="en-US" altLang="zh-CN" dirty="0"/>
              <a:t>unlabeled attachment score</a:t>
            </a:r>
            <a:r>
              <a:rPr lang="zh-CN" altLang="en-US" dirty="0"/>
              <a:t>，被声明正确的</a:t>
            </a:r>
            <a:r>
              <a:rPr lang="en-US" altLang="zh-CN" dirty="0"/>
              <a:t>head</a:t>
            </a:r>
            <a:r>
              <a:rPr lang="zh-CN" altLang="en-US" dirty="0"/>
              <a:t>的词的百分比，忽略语义类别是否正确；</a:t>
            </a:r>
            <a:endParaRPr lang="en-US" altLang="zh-CN" dirty="0"/>
          </a:p>
          <a:p>
            <a:pPr lvl="1" algn="just"/>
            <a:r>
              <a:rPr lang="en-US" altLang="zh-CN" dirty="0"/>
              <a:t>LS</a:t>
            </a:r>
            <a:r>
              <a:rPr lang="zh-CN" altLang="en-US" dirty="0"/>
              <a:t>，</a:t>
            </a:r>
            <a:r>
              <a:rPr lang="en-US" altLang="zh-CN" dirty="0"/>
              <a:t>label accuracy score</a:t>
            </a:r>
            <a:r>
              <a:rPr lang="zh-CN" altLang="en-US" dirty="0"/>
              <a:t>，被声明正确的语义类别的词的百分比，忽略</a:t>
            </a:r>
            <a:r>
              <a:rPr lang="en-US" altLang="zh-CN" dirty="0"/>
              <a:t>head</a:t>
            </a:r>
            <a:r>
              <a:rPr lang="zh-CN" altLang="en-US" dirty="0"/>
              <a:t>是否正确</a:t>
            </a:r>
            <a:endParaRPr lang="en-US" altLang="zh-CN" dirty="0"/>
          </a:p>
          <a:p>
            <a:pPr lvl="1" algn="just"/>
            <a:endParaRPr lang="en-US" altLang="zh-CN" dirty="0"/>
          </a:p>
          <a:p>
            <a:pPr algn="just"/>
            <a:r>
              <a:rPr lang="zh-CN" altLang="en-US" dirty="0"/>
              <a:t>如果想要评价模型对某个特定依存关系的解析效果，还可以计算该关系的精确率、召回率和</a:t>
            </a:r>
            <a:r>
              <a:rPr lang="en-US" altLang="zh-CN" dirty="0"/>
              <a:t>F</a:t>
            </a:r>
            <a:r>
              <a:rPr lang="zh-CN" altLang="en-US" dirty="0"/>
              <a:t>值进行评价。</a:t>
            </a:r>
            <a:endParaRPr lang="en-US" altLang="zh-CN" dirty="0"/>
          </a:p>
        </p:txBody>
      </p:sp>
    </p:spTree>
    <p:extLst>
      <p:ext uri="{BB962C8B-B14F-4D97-AF65-F5344CB8AC3E}">
        <p14:creationId xmlns:p14="http://schemas.microsoft.com/office/powerpoint/2010/main" val="4128428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D4B13-6A3A-4733-B55D-CD28267F8E33}"/>
              </a:ext>
            </a:extLst>
          </p:cNvPr>
          <p:cNvSpPr>
            <a:spLocks noGrp="1"/>
          </p:cNvSpPr>
          <p:nvPr>
            <p:ph type="title"/>
          </p:nvPr>
        </p:nvSpPr>
        <p:spPr/>
        <p:txBody>
          <a:bodyPr/>
          <a:lstStyle/>
          <a:p>
            <a:r>
              <a:rPr lang="en-US" altLang="zh-CN" dirty="0"/>
              <a:t>Evaluation</a:t>
            </a:r>
            <a:endParaRPr lang="zh-CN" altLang="en-US" dirty="0"/>
          </a:p>
        </p:txBody>
      </p:sp>
      <p:sp>
        <p:nvSpPr>
          <p:cNvPr id="3" name="内容占位符 2">
            <a:extLst>
              <a:ext uri="{FF2B5EF4-FFF2-40B4-BE49-F238E27FC236}">
                <a16:creationId xmlns:a16="http://schemas.microsoft.com/office/drawing/2014/main" id="{102FD2E0-B0CE-4A46-AE91-2A35B9829E19}"/>
              </a:ext>
            </a:extLst>
          </p:cNvPr>
          <p:cNvSpPr>
            <a:spLocks noGrp="1"/>
          </p:cNvSpPr>
          <p:nvPr>
            <p:ph idx="1"/>
          </p:nvPr>
        </p:nvSpPr>
        <p:spPr/>
        <p:txBody>
          <a:bodyPr/>
          <a:lstStyle/>
          <a:p>
            <a:pPr algn="just"/>
            <a:r>
              <a:rPr lang="zh-CN" altLang="en-US" dirty="0"/>
              <a:t>请尝试计算下例的三种评价指标，左边是</a:t>
            </a:r>
            <a:r>
              <a:rPr lang="en-US" altLang="zh-CN" dirty="0"/>
              <a:t>golden reference</a:t>
            </a:r>
            <a:r>
              <a:rPr lang="zh-CN" altLang="en-US" dirty="0"/>
              <a:t>，训练集仅包含此样本：</a:t>
            </a:r>
            <a:endParaRPr lang="en-US" altLang="zh-CN" dirty="0"/>
          </a:p>
          <a:p>
            <a:pPr algn="just"/>
            <a:endParaRPr lang="zh-CN" altLang="en-US" dirty="0"/>
          </a:p>
        </p:txBody>
      </p:sp>
      <p:pic>
        <p:nvPicPr>
          <p:cNvPr id="4" name="图片 3" descr="地图的截图&#10;&#10;描述已自动生成">
            <a:extLst>
              <a:ext uri="{FF2B5EF4-FFF2-40B4-BE49-F238E27FC236}">
                <a16:creationId xmlns:a16="http://schemas.microsoft.com/office/drawing/2014/main" id="{F8E11AFE-643A-4D80-810C-038BE56716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512" y="3297019"/>
            <a:ext cx="8778975" cy="2430338"/>
          </a:xfrm>
          <a:prstGeom prst="rect">
            <a:avLst/>
          </a:prstGeom>
        </p:spPr>
      </p:pic>
    </p:spTree>
    <p:extLst>
      <p:ext uri="{BB962C8B-B14F-4D97-AF65-F5344CB8AC3E}">
        <p14:creationId xmlns:p14="http://schemas.microsoft.com/office/powerpoint/2010/main" val="378775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8446C6-5209-4ED8-859E-BE4FCD736B91}"/>
              </a:ext>
            </a:extLst>
          </p:cNvPr>
          <p:cNvSpPr>
            <a:spLocks noGrp="1"/>
          </p:cNvSpPr>
          <p:nvPr>
            <p:ph type="title"/>
          </p:nvPr>
        </p:nvSpPr>
        <p:spPr/>
        <p:txBody>
          <a:bodyPr>
            <a:normAutofit/>
          </a:bodyPr>
          <a:lstStyle/>
          <a:p>
            <a:r>
              <a:rPr lang="en-US" altLang="zh-CN" sz="3800" dirty="0"/>
              <a:t>Simple and Accurate Dependency Parsing</a:t>
            </a:r>
            <a:br>
              <a:rPr lang="en-US" altLang="zh-CN" sz="3800" dirty="0"/>
            </a:br>
            <a:r>
              <a:rPr lang="en-US" altLang="zh-CN" sz="3800" dirty="0"/>
              <a:t>Using Bidirectional LSTM Feature Representations</a:t>
            </a:r>
            <a:endParaRPr lang="zh-CN" altLang="en-US" sz="3800" dirty="0"/>
          </a:p>
        </p:txBody>
      </p:sp>
      <p:sp>
        <p:nvSpPr>
          <p:cNvPr id="3" name="内容占位符 2">
            <a:extLst>
              <a:ext uri="{FF2B5EF4-FFF2-40B4-BE49-F238E27FC236}">
                <a16:creationId xmlns:a16="http://schemas.microsoft.com/office/drawing/2014/main" id="{0B2FFAFA-FB37-40F4-AD27-1B8731CDA190}"/>
              </a:ext>
            </a:extLst>
          </p:cNvPr>
          <p:cNvSpPr>
            <a:spLocks noGrp="1"/>
          </p:cNvSpPr>
          <p:nvPr>
            <p:ph idx="1"/>
          </p:nvPr>
        </p:nvSpPr>
        <p:spPr>
          <a:xfrm>
            <a:off x="838200" y="1825625"/>
            <a:ext cx="5813323" cy="4351338"/>
          </a:xfrm>
        </p:spPr>
        <p:txBody>
          <a:bodyPr/>
          <a:lstStyle/>
          <a:p>
            <a:pPr algn="just"/>
            <a:r>
              <a:rPr lang="en-US" altLang="zh-CN" dirty="0" err="1"/>
              <a:t>Kiperwasser</a:t>
            </a:r>
            <a:r>
              <a:rPr lang="en-US" altLang="zh-CN" dirty="0"/>
              <a:t>(2016)</a:t>
            </a:r>
            <a:r>
              <a:rPr lang="zh-CN" altLang="en-US" dirty="0"/>
              <a:t>等提出一种基于</a:t>
            </a:r>
            <a:r>
              <a:rPr lang="en-US" altLang="zh-CN" dirty="0"/>
              <a:t>RNN</a:t>
            </a:r>
            <a:r>
              <a:rPr lang="zh-CN" altLang="en-US" dirty="0"/>
              <a:t>的依存分析模型，这种模型简单有效，可以文本中自动抽取有效的特征，避免了人工生成特征的复杂和繁琐；另一方面，这种模型是端到端的模型，从特征抽取到目标优化都通过一个模型完成，其特征的有效性得到显著提升；</a:t>
            </a:r>
            <a:endParaRPr lang="en-US" altLang="zh-CN" dirty="0"/>
          </a:p>
          <a:p>
            <a:pPr algn="just"/>
            <a:r>
              <a:rPr lang="zh-CN" altLang="en-US" dirty="0"/>
              <a:t>论文分别提出了</a:t>
            </a:r>
            <a:r>
              <a:rPr lang="en-US" altLang="zh-CN" dirty="0"/>
              <a:t>transition-based</a:t>
            </a:r>
            <a:r>
              <a:rPr lang="zh-CN" altLang="en-US" dirty="0"/>
              <a:t>和</a:t>
            </a:r>
            <a:r>
              <a:rPr lang="en-US" altLang="zh-CN" dirty="0"/>
              <a:t>graph-based</a:t>
            </a:r>
            <a:r>
              <a:rPr lang="zh-CN" altLang="en-US" dirty="0"/>
              <a:t>的</a:t>
            </a:r>
            <a:r>
              <a:rPr lang="en-US" altLang="zh-CN" dirty="0"/>
              <a:t>RNN</a:t>
            </a:r>
            <a:r>
              <a:rPr lang="zh-CN" altLang="en-US" dirty="0"/>
              <a:t>模型。</a:t>
            </a:r>
          </a:p>
        </p:txBody>
      </p:sp>
      <p:pic>
        <p:nvPicPr>
          <p:cNvPr id="5" name="图片 4" descr="报纸上的文字&#10;&#10;描述已自动生成">
            <a:extLst>
              <a:ext uri="{FF2B5EF4-FFF2-40B4-BE49-F238E27FC236}">
                <a16:creationId xmlns:a16="http://schemas.microsoft.com/office/drawing/2014/main" id="{58F432B1-7608-4F69-B5D7-E8E52874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975" y="1825625"/>
            <a:ext cx="4645740" cy="4738531"/>
          </a:xfrm>
          <a:prstGeom prst="rect">
            <a:avLst/>
          </a:prstGeom>
        </p:spPr>
      </p:pic>
    </p:spTree>
    <p:extLst>
      <p:ext uri="{BB962C8B-B14F-4D97-AF65-F5344CB8AC3E}">
        <p14:creationId xmlns:p14="http://schemas.microsoft.com/office/powerpoint/2010/main" val="2596508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08A7E-3770-4349-AF98-49EFB0C588D7}"/>
              </a:ext>
            </a:extLst>
          </p:cNvPr>
          <p:cNvSpPr>
            <a:spLocks noGrp="1"/>
          </p:cNvSpPr>
          <p:nvPr>
            <p:ph type="title"/>
          </p:nvPr>
        </p:nvSpPr>
        <p:spPr/>
        <p:txBody>
          <a:bodyPr/>
          <a:lstStyle/>
          <a:p>
            <a:r>
              <a:rPr lang="en-US" altLang="zh-CN" dirty="0"/>
              <a:t>Dependency Relations</a:t>
            </a:r>
            <a:endParaRPr lang="zh-CN" altLang="en-US" dirty="0"/>
          </a:p>
        </p:txBody>
      </p:sp>
      <p:sp>
        <p:nvSpPr>
          <p:cNvPr id="3" name="内容占位符 2">
            <a:extLst>
              <a:ext uri="{FF2B5EF4-FFF2-40B4-BE49-F238E27FC236}">
                <a16:creationId xmlns:a16="http://schemas.microsoft.com/office/drawing/2014/main" id="{2BC0EF9C-6A2F-4AFA-94E4-5F006F60BC45}"/>
              </a:ext>
            </a:extLst>
          </p:cNvPr>
          <p:cNvSpPr>
            <a:spLocks noGrp="1"/>
          </p:cNvSpPr>
          <p:nvPr>
            <p:ph idx="1"/>
          </p:nvPr>
        </p:nvSpPr>
        <p:spPr>
          <a:xfrm>
            <a:off x="838200" y="1825625"/>
            <a:ext cx="5842819" cy="4781652"/>
          </a:xfrm>
        </p:spPr>
        <p:txBody>
          <a:bodyPr>
            <a:normAutofit/>
          </a:bodyPr>
          <a:lstStyle/>
          <a:p>
            <a:pPr algn="just"/>
            <a:r>
              <a:rPr lang="zh-CN" altLang="en-US" sz="2200" dirty="0"/>
              <a:t>依存关系直接反应了传统语言学的语法关系的概念，每个依存关系有一个头和一个依存构成；与成分语法类似，头代表一个词组的中心词，词组的其他词都依存于它，包括直接依存和间接依存的词；依存关系可以直接描述这种依存的语义，无需成分结构；</a:t>
            </a:r>
            <a:endParaRPr lang="en-US" altLang="zh-CN" sz="2200" dirty="0"/>
          </a:p>
          <a:p>
            <a:pPr algn="just"/>
            <a:r>
              <a:rPr lang="zh-CN" altLang="en-US" sz="2200" dirty="0"/>
              <a:t>除了描述</a:t>
            </a:r>
            <a:r>
              <a:rPr lang="en-US" altLang="zh-CN" sz="2200" dirty="0"/>
              <a:t>head-dependent</a:t>
            </a:r>
            <a:r>
              <a:rPr lang="zh-CN" altLang="en-US" sz="2200" dirty="0"/>
              <a:t>关系，依存关系还通过关系上的标签，描述这种关系的语义分类；例如主语、直接宾语、间接宾语等语义关系，往往无法通过成分语法简单描述出来；</a:t>
            </a:r>
            <a:endParaRPr lang="en-US" altLang="zh-CN" sz="2200" dirty="0"/>
          </a:p>
          <a:p>
            <a:pPr algn="just"/>
            <a:r>
              <a:rPr lang="en-US" altLang="zh-CN" sz="2200" dirty="0" err="1"/>
              <a:t>Nivre</a:t>
            </a:r>
            <a:r>
              <a:rPr lang="en-US" altLang="zh-CN" sz="2200" dirty="0"/>
              <a:t>(2016)</a:t>
            </a:r>
            <a:r>
              <a:rPr lang="zh-CN" altLang="en-US" sz="2200" dirty="0"/>
              <a:t>提出了</a:t>
            </a:r>
            <a:r>
              <a:rPr lang="en-US" altLang="zh-CN" sz="2200" dirty="0"/>
              <a:t>Universal Dependency</a:t>
            </a:r>
            <a:r>
              <a:rPr lang="zh-CN" altLang="en-US" sz="2200" dirty="0"/>
              <a:t>项目，该项目提供了通用的、跨语言的、适于计算的语义关系分类，是目前依存分析常用的关系集；如右例：</a:t>
            </a:r>
          </a:p>
        </p:txBody>
      </p:sp>
      <p:pic>
        <p:nvPicPr>
          <p:cNvPr id="5" name="图片 4" descr="手机屏幕截图&#10;&#10;描述已自动生成">
            <a:extLst>
              <a:ext uri="{FF2B5EF4-FFF2-40B4-BE49-F238E27FC236}">
                <a16:creationId xmlns:a16="http://schemas.microsoft.com/office/drawing/2014/main" id="{A47E7BB6-DDFA-4E0A-BE9F-B1743B377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4758" y="2269376"/>
            <a:ext cx="5244563" cy="3394004"/>
          </a:xfrm>
          <a:prstGeom prst="rect">
            <a:avLst/>
          </a:prstGeom>
        </p:spPr>
      </p:pic>
    </p:spTree>
    <p:extLst>
      <p:ext uri="{BB962C8B-B14F-4D97-AF65-F5344CB8AC3E}">
        <p14:creationId xmlns:p14="http://schemas.microsoft.com/office/powerpoint/2010/main" val="3979632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F29E9A-62C9-4439-8590-88E701E124C6}"/>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D1E81A54-7441-4A7A-972D-E11D5D9E56D7}"/>
              </a:ext>
            </a:extLst>
          </p:cNvPr>
          <p:cNvSpPr>
            <a:spLocks noGrp="1"/>
          </p:cNvSpPr>
          <p:nvPr>
            <p:ph idx="1"/>
          </p:nvPr>
        </p:nvSpPr>
        <p:spPr>
          <a:xfrm>
            <a:off x="838200" y="1825624"/>
            <a:ext cx="5828071" cy="4779159"/>
          </a:xfrm>
        </p:spPr>
        <p:txBody>
          <a:bodyPr>
            <a:normAutofit/>
          </a:bodyPr>
          <a:lstStyle/>
          <a:p>
            <a:pPr algn="just"/>
            <a:r>
              <a:rPr lang="zh-CN" altLang="en-US" sz="2600" dirty="0"/>
              <a:t>论文提出了自动抽取特征的神经网络层（特征层），基于</a:t>
            </a:r>
            <a:r>
              <a:rPr lang="en-US" altLang="zh-CN" sz="2600" dirty="0" err="1"/>
              <a:t>BiLSTM</a:t>
            </a:r>
            <a:r>
              <a:rPr lang="zh-CN" altLang="en-US" sz="2600" dirty="0"/>
              <a:t>：</a:t>
            </a:r>
            <a:endParaRPr lang="en-US" altLang="zh-CN" sz="2600" dirty="0"/>
          </a:p>
          <a:p>
            <a:pPr lvl="1" algn="just"/>
            <a:r>
              <a:rPr lang="zh-CN" altLang="en-US" sz="2200" dirty="0"/>
              <a:t>给定一个句子，句子中的</a:t>
            </a:r>
            <a:r>
              <a:rPr lang="en-US" altLang="zh-CN" sz="2200" dirty="0"/>
              <a:t>token</a:t>
            </a:r>
            <a:r>
              <a:rPr lang="zh-CN" altLang="en-US" sz="2200" dirty="0"/>
              <a:t>的特征是其</a:t>
            </a:r>
            <a:r>
              <a:rPr lang="en-US" altLang="zh-CN" sz="2200" dirty="0"/>
              <a:t>embedding</a:t>
            </a:r>
            <a:r>
              <a:rPr lang="zh-CN" altLang="en-US" sz="2200" dirty="0"/>
              <a:t>和词性</a:t>
            </a:r>
            <a:r>
              <a:rPr lang="en-US" altLang="zh-CN" sz="2200" dirty="0"/>
              <a:t>embedding</a:t>
            </a:r>
            <a:r>
              <a:rPr lang="zh-CN" altLang="en-US" sz="2200" dirty="0"/>
              <a:t>，两者拼接得到</a:t>
            </a:r>
            <a:r>
              <a:rPr lang="en-US" altLang="zh-CN" sz="2200" dirty="0"/>
              <a:t>token</a:t>
            </a:r>
            <a:r>
              <a:rPr lang="zh-CN" altLang="en-US" sz="2200" dirty="0"/>
              <a:t>的特征</a:t>
            </a:r>
            <a:r>
              <a:rPr lang="en-US" altLang="zh-CN" sz="2200" dirty="0"/>
              <a:t>x</a:t>
            </a:r>
            <a:r>
              <a:rPr lang="en-US" altLang="zh-CN" sz="2200" baseline="-25000" dirty="0"/>
              <a:t>i</a:t>
            </a:r>
            <a:r>
              <a:rPr lang="zh-CN" altLang="en-US" sz="2200" dirty="0"/>
              <a:t>；由此得到特征层的输入是</a:t>
            </a:r>
            <a:r>
              <a:rPr lang="en-US" altLang="zh-CN" sz="2200" dirty="0"/>
              <a:t>x</a:t>
            </a:r>
            <a:r>
              <a:rPr lang="en-US" altLang="zh-CN" sz="2200" baseline="-25000" dirty="0"/>
              <a:t>i</a:t>
            </a:r>
            <a:r>
              <a:rPr lang="zh-CN" altLang="en-US" sz="2200" dirty="0"/>
              <a:t>的序列；</a:t>
            </a:r>
            <a:endParaRPr lang="en-US" altLang="zh-CN" sz="2200" dirty="0"/>
          </a:p>
          <a:p>
            <a:pPr lvl="1" algn="just"/>
            <a:r>
              <a:rPr lang="zh-CN" altLang="en-US" sz="2200" dirty="0"/>
              <a:t>为了得到更抽象的特征，选择</a:t>
            </a:r>
            <a:r>
              <a:rPr lang="en-US" altLang="zh-CN" sz="2200" dirty="0" err="1"/>
              <a:t>BiLSTM</a:t>
            </a:r>
            <a:r>
              <a:rPr lang="zh-CN" altLang="en-US" sz="2200" dirty="0"/>
              <a:t>作为特征层；经过特征层对第一步特征的变换，得到编码了上下文信息的特征；该特征用于后续的目标训练</a:t>
            </a:r>
            <a:r>
              <a:rPr lang="zh-CN" altLang="en-US" dirty="0"/>
              <a:t>；</a:t>
            </a:r>
            <a:endParaRPr lang="en-US" altLang="zh-CN" dirty="0"/>
          </a:p>
          <a:p>
            <a:pPr lvl="1" algn="just"/>
            <a:r>
              <a:rPr lang="zh-CN" altLang="en-US" sz="2200" dirty="0"/>
              <a:t>特征层将与下游的解析层一起训练，从而可以得到适用于当前解析任务的特征；如果第一步的输入是预训练的</a:t>
            </a:r>
            <a:r>
              <a:rPr lang="en-US" altLang="zh-CN" sz="2200" dirty="0"/>
              <a:t>embedding</a:t>
            </a:r>
            <a:r>
              <a:rPr lang="zh-CN" altLang="en-US" sz="2200" dirty="0"/>
              <a:t>，此方式称为</a:t>
            </a:r>
            <a:r>
              <a:rPr lang="en-US" altLang="zh-CN" sz="2200" dirty="0"/>
              <a:t>fine-tuning</a:t>
            </a:r>
            <a:r>
              <a:rPr lang="zh-CN" altLang="en-US" sz="2200" dirty="0"/>
              <a:t>。</a:t>
            </a:r>
          </a:p>
        </p:txBody>
      </p:sp>
      <p:grpSp>
        <p:nvGrpSpPr>
          <p:cNvPr id="8" name="组合 7">
            <a:extLst>
              <a:ext uri="{FF2B5EF4-FFF2-40B4-BE49-F238E27FC236}">
                <a16:creationId xmlns:a16="http://schemas.microsoft.com/office/drawing/2014/main" id="{63C48E83-6AD1-4A96-9EDA-6AAD9A6D7B2E}"/>
              </a:ext>
            </a:extLst>
          </p:cNvPr>
          <p:cNvGrpSpPr>
            <a:grpSpLocks noChangeAspect="1"/>
          </p:cNvGrpSpPr>
          <p:nvPr/>
        </p:nvGrpSpPr>
        <p:grpSpPr>
          <a:xfrm>
            <a:off x="7326262" y="1734932"/>
            <a:ext cx="4189159" cy="3835983"/>
            <a:chOff x="7064475" y="1690688"/>
            <a:chExt cx="4911832" cy="4497730"/>
          </a:xfrm>
        </p:grpSpPr>
        <p:pic>
          <p:nvPicPr>
            <p:cNvPr id="5" name="图片 4" descr="一些文字和图片的手机截图&#10;&#10;描述已自动生成">
              <a:extLst>
                <a:ext uri="{FF2B5EF4-FFF2-40B4-BE49-F238E27FC236}">
                  <a16:creationId xmlns:a16="http://schemas.microsoft.com/office/drawing/2014/main" id="{1282F749-9143-4CB6-9831-136DCD589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477" y="1690688"/>
              <a:ext cx="4911830" cy="3673287"/>
            </a:xfrm>
            <a:prstGeom prst="rect">
              <a:avLst/>
            </a:prstGeom>
          </p:spPr>
        </p:pic>
        <p:pic>
          <p:nvPicPr>
            <p:cNvPr id="7" name="图片 6" descr="手机屏幕截图&#10;&#10;描述已自动生成">
              <a:extLst>
                <a:ext uri="{FF2B5EF4-FFF2-40B4-BE49-F238E27FC236}">
                  <a16:creationId xmlns:a16="http://schemas.microsoft.com/office/drawing/2014/main" id="{B7B2AD46-E70A-4D13-B623-20398D3FF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475" y="5319732"/>
              <a:ext cx="4911831" cy="868686"/>
            </a:xfrm>
            <a:prstGeom prst="rect">
              <a:avLst/>
            </a:prstGeom>
          </p:spPr>
        </p:pic>
      </p:grpSp>
      <p:pic>
        <p:nvPicPr>
          <p:cNvPr id="10" name="图片 9" descr="图片包含 物体, 红色, 黑色, 黑暗&#10;&#10;描述已自动生成">
            <a:extLst>
              <a:ext uri="{FF2B5EF4-FFF2-40B4-BE49-F238E27FC236}">
                <a16:creationId xmlns:a16="http://schemas.microsoft.com/office/drawing/2014/main" id="{F7A70431-7F7C-4BFB-B323-66F3098CD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6262" y="5861254"/>
            <a:ext cx="4189158" cy="743530"/>
          </a:xfrm>
          <a:prstGeom prst="rect">
            <a:avLst/>
          </a:prstGeom>
        </p:spPr>
      </p:pic>
    </p:spTree>
    <p:extLst>
      <p:ext uri="{BB962C8B-B14F-4D97-AF65-F5344CB8AC3E}">
        <p14:creationId xmlns:p14="http://schemas.microsoft.com/office/powerpoint/2010/main" val="3299202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1DE02-36CE-4440-9587-9332C7D9AD8B}"/>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3D19C565-BA72-490E-B5C6-383B595E7137}"/>
              </a:ext>
            </a:extLst>
          </p:cNvPr>
          <p:cNvSpPr>
            <a:spLocks noGrp="1"/>
          </p:cNvSpPr>
          <p:nvPr>
            <p:ph idx="1"/>
          </p:nvPr>
        </p:nvSpPr>
        <p:spPr>
          <a:xfrm>
            <a:off x="838200" y="1825625"/>
            <a:ext cx="5533103" cy="4351338"/>
          </a:xfrm>
        </p:spPr>
        <p:txBody>
          <a:bodyPr/>
          <a:lstStyle/>
          <a:p>
            <a:pPr algn="just"/>
            <a:r>
              <a:rPr lang="zh-CN" altLang="en-US" dirty="0"/>
              <a:t>首先讨论</a:t>
            </a:r>
            <a:r>
              <a:rPr lang="en-US" altLang="zh-CN" dirty="0"/>
              <a:t>transition-based parser</a:t>
            </a:r>
            <a:r>
              <a:rPr lang="zh-CN" altLang="en-US" dirty="0"/>
              <a:t>；</a:t>
            </a:r>
            <a:endParaRPr lang="en-US" altLang="zh-CN" dirty="0"/>
          </a:p>
          <a:p>
            <a:pPr algn="just"/>
            <a:r>
              <a:rPr lang="zh-CN" altLang="en-US" dirty="0"/>
              <a:t>论文选择</a:t>
            </a:r>
            <a:r>
              <a:rPr lang="en-US" altLang="zh-CN" dirty="0"/>
              <a:t>arc hybrid</a:t>
            </a:r>
            <a:r>
              <a:rPr lang="zh-CN" altLang="en-US" dirty="0"/>
              <a:t>模型，该模型与</a:t>
            </a:r>
            <a:r>
              <a:rPr lang="en-US" altLang="zh-CN" dirty="0"/>
              <a:t>arc standard</a:t>
            </a:r>
            <a:r>
              <a:rPr lang="zh-CN" altLang="en-US" dirty="0"/>
              <a:t>类似，只是对三种操作进行了如下调整：</a:t>
            </a:r>
            <a:endParaRPr lang="en-US" altLang="zh-CN" dirty="0"/>
          </a:p>
          <a:p>
            <a:pPr lvl="1" algn="just"/>
            <a:r>
              <a:rPr lang="en-US" altLang="zh-CN" dirty="0"/>
              <a:t>b</a:t>
            </a:r>
            <a:r>
              <a:rPr lang="en-US" altLang="zh-CN" baseline="-25000" dirty="0"/>
              <a:t>0</a:t>
            </a:r>
            <a:r>
              <a:rPr lang="zh-CN" altLang="en-US" dirty="0"/>
              <a:t>代表</a:t>
            </a:r>
            <a:r>
              <a:rPr lang="en-US" altLang="zh-CN" dirty="0"/>
              <a:t>buffer</a:t>
            </a:r>
            <a:r>
              <a:rPr lang="zh-CN" altLang="en-US" dirty="0"/>
              <a:t>最右边的词，</a:t>
            </a:r>
            <a:r>
              <a:rPr lang="en-US" altLang="zh-CN" dirty="0"/>
              <a:t>s</a:t>
            </a:r>
            <a:r>
              <a:rPr lang="en-US" altLang="zh-CN" baseline="-25000" dirty="0"/>
              <a:t>0</a:t>
            </a:r>
            <a:r>
              <a:rPr lang="zh-CN" altLang="en-US" dirty="0"/>
              <a:t>和</a:t>
            </a:r>
            <a:r>
              <a:rPr lang="en-US" altLang="zh-CN" dirty="0"/>
              <a:t>s</a:t>
            </a:r>
            <a:r>
              <a:rPr lang="en-US" altLang="zh-CN" baseline="-25000" dirty="0"/>
              <a:t>1</a:t>
            </a:r>
            <a:r>
              <a:rPr lang="zh-CN" altLang="en-US" dirty="0"/>
              <a:t>代表</a:t>
            </a:r>
            <a:r>
              <a:rPr lang="en-US" altLang="zh-CN" dirty="0"/>
              <a:t>stack</a:t>
            </a:r>
            <a:r>
              <a:rPr lang="zh-CN" altLang="en-US" dirty="0"/>
              <a:t>最上面的第一个词和第二个词，</a:t>
            </a:r>
            <a:r>
              <a:rPr lang="en-US" altLang="zh-CN" dirty="0"/>
              <a:t>l</a:t>
            </a:r>
            <a:r>
              <a:rPr lang="zh-CN" altLang="en-US" dirty="0"/>
              <a:t>代表</a:t>
            </a:r>
            <a:r>
              <a:rPr lang="en-US" altLang="zh-CN" dirty="0"/>
              <a:t>label</a:t>
            </a:r>
            <a:r>
              <a:rPr lang="zh-CN" altLang="en-US" dirty="0"/>
              <a:t>；</a:t>
            </a:r>
            <a:endParaRPr lang="en-US" altLang="zh-CN" dirty="0"/>
          </a:p>
          <a:p>
            <a:pPr lvl="1" algn="just"/>
            <a:r>
              <a:rPr lang="en-US" altLang="zh-CN" dirty="0" err="1"/>
              <a:t>LeftArc</a:t>
            </a:r>
            <a:r>
              <a:rPr lang="en-US" altLang="zh-CN" dirty="0"/>
              <a:t>: </a:t>
            </a:r>
            <a:r>
              <a:rPr lang="zh-CN" altLang="en-US" dirty="0"/>
              <a:t>声明</a:t>
            </a:r>
            <a:r>
              <a:rPr lang="en-US" altLang="zh-CN" dirty="0"/>
              <a:t>arc(b</a:t>
            </a:r>
            <a:r>
              <a:rPr lang="en-US" altLang="zh-CN" baseline="-25000" dirty="0"/>
              <a:t>0</a:t>
            </a:r>
            <a:r>
              <a:rPr lang="en-US" altLang="zh-CN" dirty="0"/>
              <a:t>, s</a:t>
            </a:r>
            <a:r>
              <a:rPr lang="en-US" altLang="zh-CN" baseline="-25000" dirty="0"/>
              <a:t>0</a:t>
            </a:r>
            <a:r>
              <a:rPr lang="en-US" altLang="zh-CN" dirty="0"/>
              <a:t>, l)</a:t>
            </a:r>
            <a:r>
              <a:rPr lang="zh-CN" altLang="en-US" dirty="0"/>
              <a:t>，移除</a:t>
            </a:r>
            <a:r>
              <a:rPr lang="en-US" altLang="zh-CN" dirty="0"/>
              <a:t>s</a:t>
            </a:r>
            <a:r>
              <a:rPr lang="en-US" altLang="zh-CN" baseline="-25000" dirty="0"/>
              <a:t>0</a:t>
            </a:r>
            <a:r>
              <a:rPr lang="zh-CN" altLang="en-US" dirty="0"/>
              <a:t>；</a:t>
            </a:r>
            <a:endParaRPr lang="en-US" altLang="zh-CN" dirty="0"/>
          </a:p>
          <a:p>
            <a:pPr lvl="1" algn="just"/>
            <a:r>
              <a:rPr lang="en-US" altLang="zh-CN" dirty="0" err="1"/>
              <a:t>RightArc</a:t>
            </a:r>
            <a:r>
              <a:rPr lang="en-US" altLang="zh-CN" dirty="0"/>
              <a:t>:</a:t>
            </a:r>
            <a:r>
              <a:rPr lang="zh-CN" altLang="en-US" dirty="0"/>
              <a:t> 声明</a:t>
            </a:r>
            <a:r>
              <a:rPr lang="en-US" altLang="zh-CN" dirty="0"/>
              <a:t>arc(s</a:t>
            </a:r>
            <a:r>
              <a:rPr lang="en-US" altLang="zh-CN" baseline="-25000" dirty="0"/>
              <a:t>1</a:t>
            </a:r>
            <a:r>
              <a:rPr lang="en-US" altLang="zh-CN" dirty="0"/>
              <a:t>, s</a:t>
            </a:r>
            <a:r>
              <a:rPr lang="en-US" altLang="zh-CN" baseline="-25000" dirty="0"/>
              <a:t>0</a:t>
            </a:r>
            <a:r>
              <a:rPr lang="en-US" altLang="zh-CN" dirty="0"/>
              <a:t>, l)</a:t>
            </a:r>
            <a:r>
              <a:rPr lang="zh-CN" altLang="en-US" dirty="0"/>
              <a:t>，移除</a:t>
            </a:r>
            <a:r>
              <a:rPr lang="en-US" altLang="zh-CN" dirty="0"/>
              <a:t>s</a:t>
            </a:r>
            <a:r>
              <a:rPr lang="en-US" altLang="zh-CN" baseline="-25000" dirty="0"/>
              <a:t>0</a:t>
            </a:r>
            <a:r>
              <a:rPr lang="zh-CN" altLang="en-US" dirty="0"/>
              <a:t>；</a:t>
            </a:r>
            <a:endParaRPr lang="en-US" altLang="zh-CN" dirty="0"/>
          </a:p>
          <a:p>
            <a:pPr lvl="1" algn="just"/>
            <a:r>
              <a:rPr lang="en-US" altLang="zh-CN" dirty="0"/>
              <a:t>Shift: b</a:t>
            </a:r>
            <a:r>
              <a:rPr lang="en-US" altLang="zh-CN" baseline="-25000" dirty="0"/>
              <a:t>0</a:t>
            </a:r>
            <a:r>
              <a:rPr lang="en-US" altLang="zh-CN" dirty="0">
                <a:sym typeface="Wingdings" panose="05000000000000000000" pitchFamily="2" charset="2"/>
              </a:rPr>
              <a:t>s</a:t>
            </a:r>
            <a:r>
              <a:rPr lang="en-US" altLang="zh-CN" baseline="-25000" dirty="0">
                <a:sym typeface="Wingdings" panose="05000000000000000000" pitchFamily="2" charset="2"/>
              </a:rPr>
              <a:t>0</a:t>
            </a:r>
            <a:r>
              <a:rPr lang="zh-CN" altLang="en-US" dirty="0">
                <a:sym typeface="Wingdings" panose="05000000000000000000" pitchFamily="2" charset="2"/>
              </a:rPr>
              <a:t>；</a:t>
            </a:r>
            <a:endParaRPr lang="zh-CN" altLang="en-US" dirty="0"/>
          </a:p>
        </p:txBody>
      </p:sp>
      <p:pic>
        <p:nvPicPr>
          <p:cNvPr id="5" name="图片 4" descr="手机屏幕截图&#10;&#10;描述已自动生成">
            <a:extLst>
              <a:ext uri="{FF2B5EF4-FFF2-40B4-BE49-F238E27FC236}">
                <a16:creationId xmlns:a16="http://schemas.microsoft.com/office/drawing/2014/main" id="{C00DF87D-2854-4005-9B8F-A86885771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07" y="2192496"/>
            <a:ext cx="4981267" cy="921858"/>
          </a:xfrm>
          <a:prstGeom prst="rect">
            <a:avLst/>
          </a:prstGeom>
        </p:spPr>
      </p:pic>
      <p:pic>
        <p:nvPicPr>
          <p:cNvPr id="7" name="图片 6" descr="图片包含 黑色, 人们, 一群, 女人&#10;&#10;描述已自动生成">
            <a:extLst>
              <a:ext uri="{FF2B5EF4-FFF2-40B4-BE49-F238E27FC236}">
                <a16:creationId xmlns:a16="http://schemas.microsoft.com/office/drawing/2014/main" id="{06F27511-8A45-4DB2-954E-CE2173DBD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506" y="3429000"/>
            <a:ext cx="4981267" cy="2099631"/>
          </a:xfrm>
          <a:prstGeom prst="rect">
            <a:avLst/>
          </a:prstGeom>
        </p:spPr>
      </p:pic>
    </p:spTree>
    <p:extLst>
      <p:ext uri="{BB962C8B-B14F-4D97-AF65-F5344CB8AC3E}">
        <p14:creationId xmlns:p14="http://schemas.microsoft.com/office/powerpoint/2010/main" val="324234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2CAB8-75D3-43C4-AF32-1FB01D2967BE}"/>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30FF5175-085E-401E-94D0-215C8C6FD4C4}"/>
              </a:ext>
            </a:extLst>
          </p:cNvPr>
          <p:cNvSpPr>
            <a:spLocks noGrp="1"/>
          </p:cNvSpPr>
          <p:nvPr>
            <p:ph idx="1"/>
          </p:nvPr>
        </p:nvSpPr>
        <p:spPr>
          <a:xfrm>
            <a:off x="838200" y="1825625"/>
            <a:ext cx="5769077" cy="4351338"/>
          </a:xfrm>
        </p:spPr>
        <p:txBody>
          <a:bodyPr/>
          <a:lstStyle/>
          <a:p>
            <a:pPr algn="just"/>
            <a:r>
              <a:rPr lang="zh-CN" altLang="en-US" dirty="0"/>
              <a:t>论文选择</a:t>
            </a:r>
            <a:r>
              <a:rPr lang="en-US" altLang="zh-CN" dirty="0"/>
              <a:t>MLP</a:t>
            </a:r>
            <a:r>
              <a:rPr lang="zh-CN" altLang="en-US" dirty="0"/>
              <a:t>作为的分层</a:t>
            </a:r>
            <a:r>
              <a:rPr lang="en-US" altLang="zh-CN" dirty="0"/>
              <a:t>scoring function</a:t>
            </a:r>
            <a:r>
              <a:rPr lang="zh-CN" altLang="en-US" dirty="0"/>
              <a:t>，其输出向量的维度为</a:t>
            </a:r>
            <a:r>
              <a:rPr lang="en-US" altLang="zh-CN" dirty="0"/>
              <a:t>T=2*L+1</a:t>
            </a:r>
            <a:r>
              <a:rPr lang="zh-CN" altLang="en-US" dirty="0"/>
              <a:t>，其中</a:t>
            </a:r>
            <a:r>
              <a:rPr lang="en-US" altLang="zh-CN" dirty="0"/>
              <a:t>L</a:t>
            </a:r>
            <a:r>
              <a:rPr lang="zh-CN" altLang="en-US" dirty="0"/>
              <a:t>是标签的数量；如果不考虑标签，则</a:t>
            </a:r>
            <a:r>
              <a:rPr lang="en-US" altLang="zh-CN" dirty="0"/>
              <a:t>T=3</a:t>
            </a:r>
            <a:r>
              <a:rPr lang="zh-CN" altLang="en-US" dirty="0"/>
              <a:t>；</a:t>
            </a:r>
            <a:endParaRPr lang="en-US" altLang="zh-CN" dirty="0"/>
          </a:p>
          <a:p>
            <a:pPr algn="just"/>
            <a:r>
              <a:rPr lang="zh-CN" altLang="en-US" dirty="0"/>
              <a:t>输出向量第</a:t>
            </a:r>
            <a:r>
              <a:rPr lang="en-US" altLang="zh-CN" dirty="0"/>
              <a:t>t</a:t>
            </a:r>
            <a:r>
              <a:rPr lang="zh-CN" altLang="en-US" dirty="0"/>
              <a:t>个元素，是第</a:t>
            </a:r>
            <a:r>
              <a:rPr lang="en-US" altLang="zh-CN" dirty="0"/>
              <a:t>t</a:t>
            </a:r>
            <a:r>
              <a:rPr lang="zh-CN" altLang="en-US" dirty="0"/>
              <a:t>个操作的</a:t>
            </a:r>
            <a:r>
              <a:rPr lang="en-US" altLang="zh-CN" dirty="0"/>
              <a:t>score</a:t>
            </a:r>
            <a:r>
              <a:rPr lang="zh-CN" altLang="en-US" dirty="0"/>
              <a:t>，我们选择</a:t>
            </a:r>
            <a:r>
              <a:rPr lang="en-US" altLang="zh-CN" dirty="0"/>
              <a:t>score</a:t>
            </a:r>
            <a:r>
              <a:rPr lang="zh-CN" altLang="en-US" dirty="0"/>
              <a:t>最大的操作应用于</a:t>
            </a:r>
            <a:r>
              <a:rPr lang="en-US" altLang="zh-CN" dirty="0"/>
              <a:t>configuration</a:t>
            </a:r>
            <a:r>
              <a:rPr lang="zh-CN" altLang="en-US" dirty="0"/>
              <a:t>；</a:t>
            </a:r>
            <a:endParaRPr lang="en-US" altLang="zh-CN" dirty="0"/>
          </a:p>
          <a:p>
            <a:pPr algn="just"/>
            <a:r>
              <a:rPr lang="en-US" altLang="zh-CN" dirty="0"/>
              <a:t>x</a:t>
            </a:r>
            <a:r>
              <a:rPr lang="zh-CN" altLang="en-US" dirty="0"/>
              <a:t>是经特征选择层从特征层中选择的特征，用于当前</a:t>
            </a:r>
            <a:r>
              <a:rPr lang="en-US" altLang="zh-CN" dirty="0"/>
              <a:t>configuration</a:t>
            </a:r>
            <a:r>
              <a:rPr lang="zh-CN" altLang="en-US" dirty="0"/>
              <a:t>的计算；</a:t>
            </a:r>
            <a:endParaRPr lang="en-US" altLang="zh-CN" dirty="0"/>
          </a:p>
        </p:txBody>
      </p:sp>
      <p:pic>
        <p:nvPicPr>
          <p:cNvPr id="7" name="内容占位符 4" descr="手机屏幕截图&#10;&#10;描述已自动生成">
            <a:extLst>
              <a:ext uri="{FF2B5EF4-FFF2-40B4-BE49-F238E27FC236}">
                <a16:creationId xmlns:a16="http://schemas.microsoft.com/office/drawing/2014/main" id="{4969F474-4E0B-44D8-B074-882077D7C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013" y="2604763"/>
            <a:ext cx="5179039" cy="2793062"/>
          </a:xfrm>
          <a:prstGeom prst="rect">
            <a:avLst/>
          </a:prstGeom>
        </p:spPr>
      </p:pic>
    </p:spTree>
    <p:extLst>
      <p:ext uri="{BB962C8B-B14F-4D97-AF65-F5344CB8AC3E}">
        <p14:creationId xmlns:p14="http://schemas.microsoft.com/office/powerpoint/2010/main" val="3301022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A1794-4D2C-4F02-A44F-4651378E1238}"/>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A3288DE2-DD5D-4F2C-98B6-CAEBFD994F98}"/>
              </a:ext>
            </a:extLst>
          </p:cNvPr>
          <p:cNvSpPr>
            <a:spLocks noGrp="1"/>
          </p:cNvSpPr>
          <p:nvPr>
            <p:ph idx="1"/>
          </p:nvPr>
        </p:nvSpPr>
        <p:spPr>
          <a:xfrm>
            <a:off x="838200" y="1825625"/>
            <a:ext cx="5665839" cy="4840646"/>
          </a:xfrm>
        </p:spPr>
        <p:txBody>
          <a:bodyPr>
            <a:normAutofit/>
          </a:bodyPr>
          <a:lstStyle/>
          <a:p>
            <a:pPr algn="just"/>
            <a:r>
              <a:rPr lang="zh-CN" altLang="en-US" dirty="0"/>
              <a:t>论文提出一个简单的特征选择层，即对于</a:t>
            </a:r>
            <a:r>
              <a:rPr lang="en-US" altLang="zh-CN" dirty="0"/>
              <a:t>configuration</a:t>
            </a:r>
            <a:r>
              <a:rPr lang="zh-CN" altLang="en-US" dirty="0"/>
              <a:t>的每个当前状态，选择</a:t>
            </a:r>
            <a:r>
              <a:rPr lang="en-US" altLang="zh-CN" dirty="0"/>
              <a:t>stack</a:t>
            </a:r>
            <a:r>
              <a:rPr lang="zh-CN" altLang="en-US" dirty="0"/>
              <a:t>最上面的</a:t>
            </a:r>
            <a:r>
              <a:rPr lang="en-US" altLang="zh-CN" dirty="0"/>
              <a:t>3</a:t>
            </a:r>
            <a:r>
              <a:rPr lang="zh-CN" altLang="en-US" dirty="0"/>
              <a:t>个词和</a:t>
            </a:r>
            <a:r>
              <a:rPr lang="en-US" altLang="zh-CN" dirty="0"/>
              <a:t>buffer</a:t>
            </a:r>
            <a:r>
              <a:rPr lang="zh-CN" altLang="en-US" dirty="0"/>
              <a:t>最左边的</a:t>
            </a:r>
            <a:r>
              <a:rPr lang="en-US" altLang="zh-CN" dirty="0"/>
              <a:t>1</a:t>
            </a:r>
            <a:r>
              <a:rPr lang="zh-CN" altLang="en-US" dirty="0"/>
              <a:t>个词，将这些词的特征向量拼接起来作为得分层的输入，计算每种动作的得分；</a:t>
            </a:r>
            <a:endParaRPr lang="en-US" altLang="zh-CN" dirty="0"/>
          </a:p>
          <a:p>
            <a:pPr algn="just"/>
            <a:r>
              <a:rPr lang="zh-CN" altLang="en-US" dirty="0"/>
              <a:t>与基于</a:t>
            </a:r>
            <a:r>
              <a:rPr lang="en-US" altLang="zh-CN" dirty="0"/>
              <a:t>ML</a:t>
            </a:r>
            <a:r>
              <a:rPr lang="zh-CN" altLang="en-US" dirty="0"/>
              <a:t>的</a:t>
            </a:r>
            <a:r>
              <a:rPr lang="en-US" altLang="zh-CN" dirty="0"/>
              <a:t>transition-based parser</a:t>
            </a:r>
            <a:r>
              <a:rPr lang="zh-CN" altLang="en-US" dirty="0"/>
              <a:t>不同，这里没有使用已经声明的依存关系作为特征；但实验表明，上下文特征向量已经编码了部分这种依存关系。</a:t>
            </a:r>
          </a:p>
        </p:txBody>
      </p:sp>
      <p:grpSp>
        <p:nvGrpSpPr>
          <p:cNvPr id="8" name="组合 7">
            <a:extLst>
              <a:ext uri="{FF2B5EF4-FFF2-40B4-BE49-F238E27FC236}">
                <a16:creationId xmlns:a16="http://schemas.microsoft.com/office/drawing/2014/main" id="{EF9D9A26-0D01-4FE8-8A4D-88182D9FE704}"/>
              </a:ext>
            </a:extLst>
          </p:cNvPr>
          <p:cNvGrpSpPr>
            <a:grpSpLocks noChangeAspect="1"/>
          </p:cNvGrpSpPr>
          <p:nvPr/>
        </p:nvGrpSpPr>
        <p:grpSpPr>
          <a:xfrm>
            <a:off x="6990734" y="1781381"/>
            <a:ext cx="4527913" cy="2771816"/>
            <a:chOff x="6504039" y="1919153"/>
            <a:chExt cx="5001696" cy="3061848"/>
          </a:xfrm>
        </p:grpSpPr>
        <p:pic>
          <p:nvPicPr>
            <p:cNvPr id="5" name="图片 4" descr="图片包含 桌子, 照片, 木, 黑色&#10;&#10;描述已自动生成">
              <a:extLst>
                <a:ext uri="{FF2B5EF4-FFF2-40B4-BE49-F238E27FC236}">
                  <a16:creationId xmlns:a16="http://schemas.microsoft.com/office/drawing/2014/main" id="{337A3C12-E599-499A-86E8-D43670D812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874" y="1919153"/>
              <a:ext cx="4999861" cy="1450013"/>
            </a:xfrm>
            <a:prstGeom prst="rect">
              <a:avLst/>
            </a:prstGeom>
          </p:spPr>
        </p:pic>
        <p:pic>
          <p:nvPicPr>
            <p:cNvPr id="7" name="图片 6" descr="手机屏幕截图&#10;&#10;描述已自动生成">
              <a:extLst>
                <a:ext uri="{FF2B5EF4-FFF2-40B4-BE49-F238E27FC236}">
                  <a16:creationId xmlns:a16="http://schemas.microsoft.com/office/drawing/2014/main" id="{71FB1FF4-7530-4C9B-B0B9-9C55F5507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039" y="3370599"/>
              <a:ext cx="4999861" cy="1610402"/>
            </a:xfrm>
            <a:prstGeom prst="rect">
              <a:avLst/>
            </a:prstGeom>
          </p:spPr>
        </p:pic>
      </p:grpSp>
      <p:pic>
        <p:nvPicPr>
          <p:cNvPr id="10" name="图片 9" descr="手机屏幕截图&#10;&#10;描述已自动生成">
            <a:extLst>
              <a:ext uri="{FF2B5EF4-FFF2-40B4-BE49-F238E27FC236}">
                <a16:creationId xmlns:a16="http://schemas.microsoft.com/office/drawing/2014/main" id="{5F197A33-32C5-4F84-8042-C5C5B5CE8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734" y="4646445"/>
            <a:ext cx="4527914" cy="2123067"/>
          </a:xfrm>
          <a:prstGeom prst="rect">
            <a:avLst/>
          </a:prstGeom>
        </p:spPr>
      </p:pic>
    </p:spTree>
    <p:extLst>
      <p:ext uri="{BB962C8B-B14F-4D97-AF65-F5344CB8AC3E}">
        <p14:creationId xmlns:p14="http://schemas.microsoft.com/office/powerpoint/2010/main" val="1403576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05405E-A11F-4D84-AEFA-48BC0B47B318}"/>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91B57014-9F04-4116-807C-EFB55C3086D6}"/>
              </a:ext>
            </a:extLst>
          </p:cNvPr>
          <p:cNvSpPr>
            <a:spLocks noGrp="1"/>
          </p:cNvSpPr>
          <p:nvPr>
            <p:ph idx="1"/>
          </p:nvPr>
        </p:nvSpPr>
        <p:spPr>
          <a:xfrm>
            <a:off x="838200" y="1825625"/>
            <a:ext cx="5492697" cy="4351338"/>
          </a:xfrm>
        </p:spPr>
        <p:txBody>
          <a:bodyPr/>
          <a:lstStyle/>
          <a:p>
            <a:pPr algn="just"/>
            <a:r>
              <a:rPr lang="zh-CN" altLang="en-US" dirty="0"/>
              <a:t>除此之外，论文还提出了一个更复杂的特征选择层，即除了上述的特征，还选择</a:t>
            </a:r>
            <a:r>
              <a:rPr lang="en-US" altLang="zh-CN" dirty="0"/>
              <a:t>s</a:t>
            </a:r>
            <a:r>
              <a:rPr lang="en-US" altLang="zh-CN" baseline="-25000" dirty="0"/>
              <a:t>0</a:t>
            </a:r>
            <a:r>
              <a:rPr lang="en-US" altLang="zh-CN" dirty="0"/>
              <a:t>,s</a:t>
            </a:r>
            <a:r>
              <a:rPr lang="en-US" altLang="zh-CN" baseline="-25000" dirty="0"/>
              <a:t>1</a:t>
            </a:r>
            <a:r>
              <a:rPr lang="en-US" altLang="zh-CN" dirty="0"/>
              <a:t>,s</a:t>
            </a:r>
            <a:r>
              <a:rPr lang="en-US" altLang="zh-CN" baseline="-25000" dirty="0"/>
              <a:t>2</a:t>
            </a:r>
            <a:r>
              <a:rPr lang="en-US" altLang="zh-CN" dirty="0"/>
              <a:t>,</a:t>
            </a:r>
            <a:r>
              <a:rPr lang="zh-CN" altLang="en-US" dirty="0"/>
              <a:t>和</a:t>
            </a:r>
            <a:r>
              <a:rPr lang="en-US" altLang="zh-CN" dirty="0"/>
              <a:t>b</a:t>
            </a:r>
            <a:r>
              <a:rPr lang="en-US" altLang="zh-CN" baseline="-25000" dirty="0"/>
              <a:t>0</a:t>
            </a:r>
            <a:r>
              <a:rPr lang="zh-CN" altLang="en-US" dirty="0"/>
              <a:t>的已经声明的最近的</a:t>
            </a:r>
            <a:r>
              <a:rPr lang="en-US" altLang="zh-CN" dirty="0"/>
              <a:t>dependent</a:t>
            </a:r>
            <a:r>
              <a:rPr lang="zh-CN" altLang="en-US" dirty="0"/>
              <a:t>的特征向量，用于计算</a:t>
            </a:r>
            <a:r>
              <a:rPr lang="en-US" altLang="zh-CN" dirty="0"/>
              <a:t>configuration</a:t>
            </a:r>
            <a:r>
              <a:rPr lang="zh-CN" altLang="en-US" dirty="0"/>
              <a:t>的得分；</a:t>
            </a:r>
            <a:endParaRPr lang="en-US" altLang="zh-CN" dirty="0"/>
          </a:p>
          <a:p>
            <a:pPr algn="just"/>
            <a:r>
              <a:rPr lang="zh-CN" altLang="en-US" dirty="0"/>
              <a:t>这种特征选择层被称为</a:t>
            </a:r>
            <a:r>
              <a:rPr lang="en-US" altLang="zh-CN" dirty="0"/>
              <a:t>extend feature set</a:t>
            </a:r>
            <a:r>
              <a:rPr lang="zh-CN" altLang="en-US" dirty="0"/>
              <a:t>，编码了部分已经声明的依存关系信息；其实验对比结果在后面介绍。</a:t>
            </a:r>
          </a:p>
        </p:txBody>
      </p:sp>
      <p:pic>
        <p:nvPicPr>
          <p:cNvPr id="7" name="图片 6" descr="图片包含 黑色, 照片, 桌子, 房间&#10;&#10;描述已自动生成">
            <a:extLst>
              <a:ext uri="{FF2B5EF4-FFF2-40B4-BE49-F238E27FC236}">
                <a16:creationId xmlns:a16="http://schemas.microsoft.com/office/drawing/2014/main" id="{41E5C69B-626D-4F13-96F9-8C922CD2D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529" y="3025343"/>
            <a:ext cx="5492697" cy="1951901"/>
          </a:xfrm>
          <a:prstGeom prst="rect">
            <a:avLst/>
          </a:prstGeom>
        </p:spPr>
      </p:pic>
    </p:spTree>
    <p:extLst>
      <p:ext uri="{BB962C8B-B14F-4D97-AF65-F5344CB8AC3E}">
        <p14:creationId xmlns:p14="http://schemas.microsoft.com/office/powerpoint/2010/main" val="907949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AAFB98-BDBA-4FF3-B7E5-09FE6EB04BFA}"/>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41EED54E-8014-4145-91C5-C2797E387201}"/>
              </a:ext>
            </a:extLst>
          </p:cNvPr>
          <p:cNvSpPr>
            <a:spLocks noGrp="1"/>
          </p:cNvSpPr>
          <p:nvPr>
            <p:ph idx="1"/>
          </p:nvPr>
        </p:nvSpPr>
        <p:spPr/>
        <p:txBody>
          <a:bodyPr/>
          <a:lstStyle/>
          <a:p>
            <a:r>
              <a:rPr lang="zh-CN" altLang="en-US" dirty="0"/>
              <a:t>最终，基于</a:t>
            </a:r>
            <a:r>
              <a:rPr lang="en-US" altLang="zh-CN" dirty="0"/>
              <a:t>BILSTM</a:t>
            </a:r>
            <a:r>
              <a:rPr lang="zh-CN" altLang="en-US" dirty="0"/>
              <a:t>的</a:t>
            </a:r>
            <a:r>
              <a:rPr lang="en-US" altLang="zh-CN" dirty="0"/>
              <a:t>transition-based parser</a:t>
            </a:r>
            <a:r>
              <a:rPr lang="zh-CN" altLang="en-US" dirty="0"/>
              <a:t>结构如下图：</a:t>
            </a:r>
          </a:p>
        </p:txBody>
      </p:sp>
      <p:pic>
        <p:nvPicPr>
          <p:cNvPr id="5" name="图片 4" descr="地图上有字&#10;&#10;描述已自动生成">
            <a:extLst>
              <a:ext uri="{FF2B5EF4-FFF2-40B4-BE49-F238E27FC236}">
                <a16:creationId xmlns:a16="http://schemas.microsoft.com/office/drawing/2014/main" id="{356AAF39-890E-4EAA-AEF6-30BC01731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111" y="2292179"/>
            <a:ext cx="8705778" cy="4462586"/>
          </a:xfrm>
          <a:prstGeom prst="rect">
            <a:avLst/>
          </a:prstGeom>
        </p:spPr>
      </p:pic>
    </p:spTree>
    <p:extLst>
      <p:ext uri="{BB962C8B-B14F-4D97-AF65-F5344CB8AC3E}">
        <p14:creationId xmlns:p14="http://schemas.microsoft.com/office/powerpoint/2010/main" val="2289476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57E9C-319B-4FC4-A67E-678AFD242517}"/>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60901058-E0D1-47E0-891A-F3A663C06897}"/>
              </a:ext>
            </a:extLst>
          </p:cNvPr>
          <p:cNvSpPr>
            <a:spLocks noGrp="1"/>
          </p:cNvSpPr>
          <p:nvPr>
            <p:ph idx="1"/>
          </p:nvPr>
        </p:nvSpPr>
        <p:spPr>
          <a:xfrm>
            <a:off x="838200" y="1825625"/>
            <a:ext cx="5257800" cy="4501433"/>
          </a:xfrm>
        </p:spPr>
        <p:txBody>
          <a:bodyPr>
            <a:normAutofit/>
          </a:bodyPr>
          <a:lstStyle/>
          <a:p>
            <a:pPr algn="just"/>
            <a:r>
              <a:rPr lang="zh-CN" altLang="en-US" dirty="0"/>
              <a:t>论文讨论了一些训练的细节：</a:t>
            </a:r>
            <a:endParaRPr lang="en-US" altLang="zh-CN" dirty="0"/>
          </a:p>
          <a:p>
            <a:pPr algn="just"/>
            <a:r>
              <a:rPr lang="zh-CN" altLang="en-US" dirty="0"/>
              <a:t>训练的目标是使正确操作的得分高于错误操作的得分一个足够的差距，为此定义损失函数为</a:t>
            </a:r>
            <a:r>
              <a:rPr lang="en-US" altLang="zh-CN" dirty="0"/>
              <a:t>hinge loss</a:t>
            </a:r>
            <a:r>
              <a:rPr lang="zh-CN" altLang="en-US" dirty="0"/>
              <a:t>，优化正确操作的最大分数和错误操作的最大分数，如右图；</a:t>
            </a:r>
            <a:endParaRPr lang="en-US" altLang="zh-CN" dirty="0"/>
          </a:p>
          <a:p>
            <a:pPr algn="just"/>
            <a:r>
              <a:rPr lang="zh-CN" altLang="en-US" dirty="0"/>
              <a:t>从定义可以看到，损失函数迫使正确操作的得分趋向于</a:t>
            </a:r>
            <a:r>
              <a:rPr lang="en-US" altLang="zh-CN" dirty="0"/>
              <a:t>1</a:t>
            </a:r>
            <a:r>
              <a:rPr lang="zh-CN" altLang="en-US" dirty="0"/>
              <a:t>，迫使错误操作的得分趋向于</a:t>
            </a:r>
            <a:r>
              <a:rPr lang="en-US" altLang="zh-CN" dirty="0"/>
              <a:t>-1</a:t>
            </a:r>
            <a:r>
              <a:rPr lang="zh-CN" altLang="en-US" dirty="0"/>
              <a:t>；</a:t>
            </a:r>
            <a:endParaRPr lang="en-US" altLang="zh-CN" dirty="0"/>
          </a:p>
          <a:p>
            <a:pPr algn="just"/>
            <a:endParaRPr lang="zh-CN" altLang="en-US" dirty="0"/>
          </a:p>
        </p:txBody>
      </p:sp>
      <p:pic>
        <p:nvPicPr>
          <p:cNvPr id="5" name="图片 4" descr="手机屏幕截图&#10;&#10;描述已自动生成">
            <a:extLst>
              <a:ext uri="{FF2B5EF4-FFF2-40B4-BE49-F238E27FC236}">
                <a16:creationId xmlns:a16="http://schemas.microsoft.com/office/drawing/2014/main" id="{9A3DC9BF-F3A9-468A-849D-745C696D0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2387" y="1825625"/>
            <a:ext cx="5257800" cy="4792206"/>
          </a:xfrm>
          <a:prstGeom prst="rect">
            <a:avLst/>
          </a:prstGeom>
        </p:spPr>
      </p:pic>
      <p:sp>
        <p:nvSpPr>
          <p:cNvPr id="6" name="矩形 5">
            <a:extLst>
              <a:ext uri="{FF2B5EF4-FFF2-40B4-BE49-F238E27FC236}">
                <a16:creationId xmlns:a16="http://schemas.microsoft.com/office/drawing/2014/main" id="{7CC179B9-4E87-478C-A557-B857BD17D5D2}"/>
              </a:ext>
            </a:extLst>
          </p:cNvPr>
          <p:cNvSpPr/>
          <p:nvPr/>
        </p:nvSpPr>
        <p:spPr>
          <a:xfrm>
            <a:off x="8279027" y="4312508"/>
            <a:ext cx="2316892" cy="5745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B95CC8C-4BA8-4AA7-93C3-5302758B8991}"/>
              </a:ext>
            </a:extLst>
          </p:cNvPr>
          <p:cNvSpPr/>
          <p:nvPr/>
        </p:nvSpPr>
        <p:spPr>
          <a:xfrm>
            <a:off x="8279027" y="4940644"/>
            <a:ext cx="2388973" cy="57458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4A03C900-0EB3-4197-B7D7-8A04380163FE}"/>
              </a:ext>
            </a:extLst>
          </p:cNvPr>
          <p:cNvCxnSpPr/>
          <p:nvPr/>
        </p:nvCxnSpPr>
        <p:spPr>
          <a:xfrm flipV="1">
            <a:off x="9440562" y="2113005"/>
            <a:ext cx="1550773" cy="2199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52792CE-0512-40D4-BFF3-7927F539BA45}"/>
              </a:ext>
            </a:extLst>
          </p:cNvPr>
          <p:cNvCxnSpPr>
            <a:stCxn id="7" idx="0"/>
          </p:cNvCxnSpPr>
          <p:nvPr/>
        </p:nvCxnSpPr>
        <p:spPr>
          <a:xfrm flipV="1">
            <a:off x="9473514" y="2421924"/>
            <a:ext cx="566351" cy="251872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6561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2BABD-143C-4ADD-8DCE-691AAC9A4F79}"/>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DD6AAE9F-7F18-40E0-B459-BAA8CE0A2110}"/>
              </a:ext>
            </a:extLst>
          </p:cNvPr>
          <p:cNvSpPr>
            <a:spLocks noGrp="1"/>
          </p:cNvSpPr>
          <p:nvPr>
            <p:ph idx="1"/>
          </p:nvPr>
        </p:nvSpPr>
        <p:spPr>
          <a:xfrm>
            <a:off x="838200" y="1825625"/>
            <a:ext cx="5257800" cy="4351338"/>
          </a:xfrm>
        </p:spPr>
        <p:txBody>
          <a:bodyPr/>
          <a:lstStyle/>
          <a:p>
            <a:pPr algn="just"/>
            <a:r>
              <a:rPr lang="zh-CN" altLang="en-US" dirty="0"/>
              <a:t>训练过程中，</a:t>
            </a:r>
            <a:r>
              <a:rPr lang="en-US" altLang="zh-CN" dirty="0"/>
              <a:t>configuration</a:t>
            </a:r>
            <a:r>
              <a:rPr lang="zh-CN" altLang="en-US" dirty="0"/>
              <a:t>每个状态都可以计算一个损失，但是优化器并非在计算出一个状态的损失时立刻通过反向传播更新参数，而是等待收集到至少</a:t>
            </a:r>
            <a:r>
              <a:rPr lang="en-US" altLang="zh-CN" dirty="0"/>
              <a:t>50</a:t>
            </a:r>
            <a:r>
              <a:rPr lang="zh-CN" altLang="en-US" dirty="0"/>
              <a:t>个损失后，使用损失之和更新参数；</a:t>
            </a:r>
            <a:endParaRPr lang="en-US" altLang="zh-CN" dirty="0"/>
          </a:p>
          <a:p>
            <a:pPr algn="just"/>
            <a:r>
              <a:rPr lang="zh-CN" altLang="en-US" dirty="0"/>
              <a:t>这种方式可以提高反向传播的稳定性，和训练的效率；</a:t>
            </a:r>
          </a:p>
        </p:txBody>
      </p:sp>
      <p:pic>
        <p:nvPicPr>
          <p:cNvPr id="5" name="图片 4" descr="手机屏幕截图&#10;&#10;描述已自动生成">
            <a:extLst>
              <a:ext uri="{FF2B5EF4-FFF2-40B4-BE49-F238E27FC236}">
                <a16:creationId xmlns:a16="http://schemas.microsoft.com/office/drawing/2014/main" id="{44478F91-A682-414D-BDAB-EEB069D1A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051" y="2109084"/>
            <a:ext cx="5571356" cy="1364167"/>
          </a:xfrm>
          <a:prstGeom prst="rect">
            <a:avLst/>
          </a:prstGeom>
        </p:spPr>
      </p:pic>
      <p:pic>
        <p:nvPicPr>
          <p:cNvPr id="7" name="图片 6" descr="图片包含 桌子, 木, 许多, 人们&#10;&#10;描述已自动生成">
            <a:extLst>
              <a:ext uri="{FF2B5EF4-FFF2-40B4-BE49-F238E27FC236}">
                <a16:creationId xmlns:a16="http://schemas.microsoft.com/office/drawing/2014/main" id="{D9DC25C9-E73E-4E71-B8AA-457B80E7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50" y="3784693"/>
            <a:ext cx="5571357" cy="1638635"/>
          </a:xfrm>
          <a:prstGeom prst="rect">
            <a:avLst/>
          </a:prstGeom>
        </p:spPr>
      </p:pic>
    </p:spTree>
    <p:extLst>
      <p:ext uri="{BB962C8B-B14F-4D97-AF65-F5344CB8AC3E}">
        <p14:creationId xmlns:p14="http://schemas.microsoft.com/office/powerpoint/2010/main" val="3543153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04F75-8ABE-4B7E-AFF0-22BD090FE910}"/>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3C557C12-A586-46D8-8816-A17ECBA593E2}"/>
              </a:ext>
            </a:extLst>
          </p:cNvPr>
          <p:cNvSpPr>
            <a:spLocks noGrp="1"/>
          </p:cNvSpPr>
          <p:nvPr>
            <p:ph idx="1"/>
          </p:nvPr>
        </p:nvSpPr>
        <p:spPr>
          <a:xfrm>
            <a:off x="838200" y="1825625"/>
            <a:ext cx="5257800" cy="4351338"/>
          </a:xfrm>
        </p:spPr>
        <p:txBody>
          <a:bodyPr>
            <a:normAutofit/>
          </a:bodyPr>
          <a:lstStyle/>
          <a:p>
            <a:pPr algn="just"/>
            <a:r>
              <a:rPr lang="zh-CN" altLang="en-US" sz="2400" dirty="0"/>
              <a:t>为了提高模型的泛化能力，论文采用</a:t>
            </a:r>
            <a:r>
              <a:rPr lang="en-US" altLang="zh-CN" sz="2400" dirty="0"/>
              <a:t>error-exploration</a:t>
            </a:r>
            <a:r>
              <a:rPr lang="zh-CN" altLang="en-US" sz="2400" dirty="0"/>
              <a:t>和</a:t>
            </a:r>
            <a:r>
              <a:rPr lang="en-US" altLang="zh-CN" sz="2400" dirty="0"/>
              <a:t>aggressive exploration</a:t>
            </a:r>
            <a:r>
              <a:rPr lang="zh-CN" altLang="en-US" sz="2400" dirty="0"/>
              <a:t>；</a:t>
            </a:r>
            <a:endParaRPr lang="en-US" altLang="zh-CN" sz="2400" dirty="0"/>
          </a:p>
          <a:p>
            <a:pPr algn="just"/>
            <a:r>
              <a:rPr lang="en-US" altLang="zh-CN" sz="2400" dirty="0"/>
              <a:t>Error-exploration</a:t>
            </a:r>
            <a:r>
              <a:rPr lang="zh-CN" altLang="en-US" sz="2400" dirty="0"/>
              <a:t>指训练过程中，每步都选择得分最高的操作，而非得分最高的正确操作；这要求对于那些错误的状态，也需标注后续正确的操作，增加模型的探索空间；</a:t>
            </a:r>
            <a:endParaRPr lang="en-US" altLang="zh-CN" sz="2400" dirty="0"/>
          </a:p>
          <a:p>
            <a:pPr algn="just"/>
            <a:r>
              <a:rPr lang="en-US" altLang="zh-CN" sz="2400" dirty="0"/>
              <a:t>Aggressive exploration</a:t>
            </a:r>
            <a:r>
              <a:rPr lang="zh-CN" altLang="en-US" sz="2400" dirty="0"/>
              <a:t>指训练过程中，以</a:t>
            </a:r>
            <a:r>
              <a:rPr lang="en-US" altLang="zh-CN" sz="2400" dirty="0"/>
              <a:t>p=0.1</a:t>
            </a:r>
            <a:r>
              <a:rPr lang="zh-CN" altLang="en-US" sz="2400" dirty="0"/>
              <a:t>的概率选择那些得分较低的错误操作，增加模型的探索空间；</a:t>
            </a:r>
          </a:p>
        </p:txBody>
      </p:sp>
      <p:pic>
        <p:nvPicPr>
          <p:cNvPr id="5" name="图片 4" descr="红色和白色的字&#10;&#10;描述已自动生成">
            <a:extLst>
              <a:ext uri="{FF2B5EF4-FFF2-40B4-BE49-F238E27FC236}">
                <a16:creationId xmlns:a16="http://schemas.microsoft.com/office/drawing/2014/main" id="{A6C1B44E-A07F-4969-A68F-4716EE01E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8063" y="2774496"/>
            <a:ext cx="5257800" cy="1009814"/>
          </a:xfrm>
          <a:prstGeom prst="rect">
            <a:avLst/>
          </a:prstGeom>
        </p:spPr>
      </p:pic>
      <p:pic>
        <p:nvPicPr>
          <p:cNvPr id="7" name="图片 6" descr="手机屏幕截图&#10;&#10;描述已自动生成">
            <a:extLst>
              <a:ext uri="{FF2B5EF4-FFF2-40B4-BE49-F238E27FC236}">
                <a16:creationId xmlns:a16="http://schemas.microsoft.com/office/drawing/2014/main" id="{D2CDDF9A-7440-4DBE-A4DA-24D78992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8063" y="4083504"/>
            <a:ext cx="5257800" cy="962696"/>
          </a:xfrm>
          <a:prstGeom prst="rect">
            <a:avLst/>
          </a:prstGeom>
        </p:spPr>
      </p:pic>
    </p:spTree>
    <p:extLst>
      <p:ext uri="{BB962C8B-B14F-4D97-AF65-F5344CB8AC3E}">
        <p14:creationId xmlns:p14="http://schemas.microsoft.com/office/powerpoint/2010/main" val="3751715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11303-BF16-4335-ACC5-DD57101E673D}"/>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458399DE-5EDD-426B-A5B2-2974B952E602}"/>
                  </a:ext>
                </a:extLst>
              </p:cNvPr>
              <p:cNvSpPr>
                <a:spLocks noGrp="1"/>
              </p:cNvSpPr>
              <p:nvPr>
                <p:ph idx="1"/>
              </p:nvPr>
            </p:nvSpPr>
            <p:spPr>
              <a:xfrm>
                <a:off x="838200" y="1825625"/>
                <a:ext cx="5257800" cy="4351338"/>
              </a:xfrm>
            </p:spPr>
            <p:txBody>
              <a:bodyPr>
                <a:normAutofit/>
              </a:bodyPr>
              <a:lstStyle/>
              <a:p>
                <a:pPr algn="just"/>
                <a:r>
                  <a:rPr lang="zh-CN" altLang="en-US" dirty="0"/>
                  <a:t>接着讨论</a:t>
                </a:r>
                <a:r>
                  <a:rPr lang="en-US" altLang="zh-CN" dirty="0"/>
                  <a:t>graph-based parser</a:t>
                </a:r>
                <a:r>
                  <a:rPr lang="zh-CN" altLang="en-US" dirty="0"/>
                  <a:t>：</a:t>
                </a:r>
                <a:endParaRPr lang="en-US" altLang="zh-CN" dirty="0"/>
              </a:p>
              <a:p>
                <a:pPr algn="just"/>
                <a:r>
                  <a:rPr lang="zh-CN" altLang="en-US" dirty="0"/>
                  <a:t>论文以</a:t>
                </a:r>
                <a:r>
                  <a:rPr lang="en-US" altLang="zh-CN" dirty="0"/>
                  <a:t>Pei(2015)</a:t>
                </a:r>
                <a:r>
                  <a:rPr lang="zh-CN" altLang="en-US" dirty="0"/>
                  <a:t>的模型为基础，该模型基于</a:t>
                </a:r>
                <a:r>
                  <a:rPr lang="en-US" altLang="zh-CN" dirty="0"/>
                  <a:t>graph-based</a:t>
                </a:r>
                <a:r>
                  <a:rPr lang="zh-CN" altLang="en-US" dirty="0"/>
                  <a:t>模型的假设，给定句子</a:t>
                </a:r>
                <a:r>
                  <a:rPr lang="en-US" altLang="zh-CN" dirty="0"/>
                  <a:t>s</a:t>
                </a:r>
                <a:r>
                  <a:rPr lang="zh-CN" altLang="en-US" dirty="0"/>
                  <a:t>，所需的解析树是得分最高的解析树</a:t>
                </a:r>
                <a:r>
                  <a:rPr lang="en-US" altLang="zh-CN" dirty="0"/>
                  <a:t>y</a:t>
                </a:r>
                <a:r>
                  <a:rPr lang="zh-CN" altLang="en-US" dirty="0"/>
                  <a:t>；解析树的得分是所有边</a:t>
                </a:r>
                <a:r>
                  <a:rPr lang="en-US" altLang="zh-CN" dirty="0"/>
                  <a:t>(</a:t>
                </a:r>
                <a:r>
                  <a:rPr lang="en-US" altLang="zh-CN" dirty="0" err="1"/>
                  <a:t>h</a:t>
                </a:r>
                <a:r>
                  <a:rPr lang="en-US" altLang="zh-CN" dirty="0" err="1">
                    <a:sym typeface="Wingdings" panose="05000000000000000000" pitchFamily="2" charset="2"/>
                  </a:rPr>
                  <a:t>m</a:t>
                </a:r>
                <a:r>
                  <a:rPr lang="en-US" altLang="zh-CN" dirty="0">
                    <a:sym typeface="Wingdings" panose="05000000000000000000" pitchFamily="2" charset="2"/>
                  </a:rPr>
                  <a:t>)</a:t>
                </a:r>
                <a:r>
                  <a:rPr lang="zh-CN" altLang="en-US" dirty="0"/>
                  <a:t>的得分之和，定义如右图；</a:t>
                </a:r>
                <a:endParaRPr lang="en-US" altLang="zh-CN" dirty="0"/>
              </a:p>
              <a:p>
                <a:pPr algn="just"/>
                <a:r>
                  <a:rPr lang="en-US" altLang="zh-CN" dirty="0"/>
                  <a:t>Score</a:t>
                </a:r>
                <a:r>
                  <a:rPr lang="zh-CN" altLang="en-US" dirty="0"/>
                  <a:t>是得分函数，</a:t>
                </a:r>
                <a14:m>
                  <m:oMath xmlns:m="http://schemas.openxmlformats.org/officeDocument/2006/math">
                    <m:r>
                      <a:rPr lang="zh-CN" altLang="en-US" i="1" dirty="0" smtClean="0">
                        <a:latin typeface="Cambria Math" panose="02040503050406030204" pitchFamily="18" charset="0"/>
                      </a:rPr>
                      <m:t>𝜙</m:t>
                    </m:r>
                  </m:oMath>
                </a14:m>
                <a:r>
                  <a:rPr lang="zh-CN" altLang="en-US" dirty="0"/>
                  <a:t>是特征选择函数；</a:t>
                </a:r>
              </a:p>
            </p:txBody>
          </p:sp>
        </mc:Choice>
        <mc:Fallback>
          <p:sp>
            <p:nvSpPr>
              <p:cNvPr id="3" name="内容占位符 2">
                <a:extLst>
                  <a:ext uri="{FF2B5EF4-FFF2-40B4-BE49-F238E27FC236}">
                    <a16:creationId xmlns:a16="http://schemas.microsoft.com/office/drawing/2014/main" id="{458399DE-5EDD-426B-A5B2-2974B952E602}"/>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2521" r="-904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8E48984-437E-4C94-B1DE-4F26180A3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226" y="2508905"/>
            <a:ext cx="5630502" cy="696179"/>
          </a:xfrm>
          <a:prstGeom prst="rect">
            <a:avLst/>
          </a:prstGeom>
        </p:spPr>
      </p:pic>
      <p:pic>
        <p:nvPicPr>
          <p:cNvPr id="7" name="图片 6" descr="手机屏幕截图&#10;&#10;描述已自动生成">
            <a:extLst>
              <a:ext uri="{FF2B5EF4-FFF2-40B4-BE49-F238E27FC236}">
                <a16:creationId xmlns:a16="http://schemas.microsoft.com/office/drawing/2014/main" id="{DA4BB2F2-0CA9-4201-BBD2-E7E1F94D0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26" y="3429000"/>
            <a:ext cx="5630502" cy="1551397"/>
          </a:xfrm>
          <a:prstGeom prst="rect">
            <a:avLst/>
          </a:prstGeom>
        </p:spPr>
      </p:pic>
    </p:spTree>
    <p:extLst>
      <p:ext uri="{BB962C8B-B14F-4D97-AF65-F5344CB8AC3E}">
        <p14:creationId xmlns:p14="http://schemas.microsoft.com/office/powerpoint/2010/main" val="87597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A8C517-F0A2-4A65-A03E-C69068CAD668}"/>
              </a:ext>
            </a:extLst>
          </p:cNvPr>
          <p:cNvSpPr>
            <a:spLocks noGrp="1"/>
          </p:cNvSpPr>
          <p:nvPr>
            <p:ph type="title"/>
          </p:nvPr>
        </p:nvSpPr>
        <p:spPr/>
        <p:txBody>
          <a:bodyPr/>
          <a:lstStyle/>
          <a:p>
            <a:r>
              <a:rPr lang="en-US" altLang="zh-CN" dirty="0"/>
              <a:t>Dependency Relations</a:t>
            </a:r>
            <a:endParaRPr lang="zh-CN" altLang="en-US" dirty="0"/>
          </a:p>
        </p:txBody>
      </p:sp>
      <p:sp>
        <p:nvSpPr>
          <p:cNvPr id="3" name="内容占位符 2">
            <a:extLst>
              <a:ext uri="{FF2B5EF4-FFF2-40B4-BE49-F238E27FC236}">
                <a16:creationId xmlns:a16="http://schemas.microsoft.com/office/drawing/2014/main" id="{4C01191D-614E-4D62-A0B3-6F6E7EA47B70}"/>
              </a:ext>
            </a:extLst>
          </p:cNvPr>
          <p:cNvSpPr>
            <a:spLocks noGrp="1"/>
          </p:cNvSpPr>
          <p:nvPr>
            <p:ph idx="1"/>
          </p:nvPr>
        </p:nvSpPr>
        <p:spPr>
          <a:xfrm>
            <a:off x="838200" y="1825625"/>
            <a:ext cx="5002161" cy="4351338"/>
          </a:xfrm>
        </p:spPr>
        <p:txBody>
          <a:bodyPr/>
          <a:lstStyle/>
          <a:p>
            <a:pPr algn="just"/>
            <a:r>
              <a:rPr lang="en-US" altLang="zh-CN" dirty="0"/>
              <a:t>Universal Dependency</a:t>
            </a:r>
            <a:r>
              <a:rPr lang="zh-CN" altLang="en-US" dirty="0"/>
              <a:t>中经常被使用的核心关系集，常常可以分成两大类：</a:t>
            </a:r>
            <a:endParaRPr lang="en-US" altLang="zh-CN" dirty="0"/>
          </a:p>
          <a:p>
            <a:pPr lvl="1" algn="just"/>
            <a:r>
              <a:rPr lang="zh-CN" altLang="en-US" dirty="0"/>
              <a:t>从属关系</a:t>
            </a:r>
            <a:r>
              <a:rPr lang="en-US" altLang="zh-CN" dirty="0"/>
              <a:t>(clausal relation)</a:t>
            </a:r>
            <a:r>
              <a:rPr lang="zh-CN" altLang="en-US" dirty="0"/>
              <a:t>描述一个词与一个谓语的句法关系，如该词是谓语的主语、宾语等；</a:t>
            </a:r>
            <a:endParaRPr lang="en-US" altLang="zh-CN" dirty="0"/>
          </a:p>
          <a:p>
            <a:pPr lvl="1" algn="just"/>
            <a:r>
              <a:rPr lang="zh-CN" altLang="en-US" dirty="0"/>
              <a:t>修饰关系</a:t>
            </a:r>
            <a:r>
              <a:rPr lang="en-US" altLang="zh-CN" dirty="0"/>
              <a:t>(modifier relation)</a:t>
            </a:r>
            <a:r>
              <a:rPr lang="zh-CN" altLang="en-US" dirty="0"/>
              <a:t>描述一个词修饰它依存的头的方式，如定冠词、形容词修饰词等；</a:t>
            </a:r>
            <a:endParaRPr lang="en-US" altLang="zh-CN" dirty="0"/>
          </a:p>
          <a:p>
            <a:pPr algn="just"/>
            <a:r>
              <a:rPr lang="zh-CN" altLang="en-US" dirty="0"/>
              <a:t>右图是基于</a:t>
            </a:r>
            <a:r>
              <a:rPr lang="en-US" altLang="zh-CN" dirty="0"/>
              <a:t>UD</a:t>
            </a:r>
            <a:r>
              <a:rPr lang="zh-CN" altLang="en-US" dirty="0"/>
              <a:t>的关系示例。</a:t>
            </a:r>
          </a:p>
        </p:txBody>
      </p:sp>
      <p:pic>
        <p:nvPicPr>
          <p:cNvPr id="5" name="图片 4" descr="手机屏幕截图&#10;&#10;描述已自动生成">
            <a:extLst>
              <a:ext uri="{FF2B5EF4-FFF2-40B4-BE49-F238E27FC236}">
                <a16:creationId xmlns:a16="http://schemas.microsoft.com/office/drawing/2014/main" id="{4C42FA14-C73B-4DF7-AFB2-EB9D7BFBE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9478" y="2197504"/>
            <a:ext cx="6096000" cy="3286303"/>
          </a:xfrm>
          <a:prstGeom prst="rect">
            <a:avLst/>
          </a:prstGeom>
        </p:spPr>
      </p:pic>
    </p:spTree>
    <p:extLst>
      <p:ext uri="{BB962C8B-B14F-4D97-AF65-F5344CB8AC3E}">
        <p14:creationId xmlns:p14="http://schemas.microsoft.com/office/powerpoint/2010/main" val="17047910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EB03D-FD7C-44D4-94AE-D8427547194D}"/>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3F831F4C-1AFA-453A-AD28-EDE4C6A18C79}"/>
              </a:ext>
            </a:extLst>
          </p:cNvPr>
          <p:cNvSpPr>
            <a:spLocks noGrp="1"/>
          </p:cNvSpPr>
          <p:nvPr>
            <p:ph idx="1"/>
          </p:nvPr>
        </p:nvSpPr>
        <p:spPr>
          <a:xfrm>
            <a:off x="838200" y="1825625"/>
            <a:ext cx="5257800" cy="4351338"/>
          </a:xfrm>
        </p:spPr>
        <p:txBody>
          <a:bodyPr>
            <a:normAutofit/>
          </a:bodyPr>
          <a:lstStyle/>
          <a:p>
            <a:pPr algn="just"/>
            <a:r>
              <a:rPr lang="zh-CN" altLang="en-US" sz="2400" dirty="0"/>
              <a:t>与</a:t>
            </a:r>
            <a:r>
              <a:rPr lang="en-US" altLang="zh-CN" sz="2400" dirty="0"/>
              <a:t>transition-based</a:t>
            </a:r>
            <a:r>
              <a:rPr lang="zh-CN" altLang="en-US" sz="2400" dirty="0"/>
              <a:t>模型相同，论文采用</a:t>
            </a:r>
            <a:r>
              <a:rPr lang="en-US" altLang="zh-CN" sz="2400" dirty="0"/>
              <a:t>MLP</a:t>
            </a:r>
            <a:r>
              <a:rPr lang="zh-CN" altLang="en-US" sz="2400" dirty="0"/>
              <a:t>作为得分层，采用</a:t>
            </a:r>
            <a:r>
              <a:rPr lang="en-US" altLang="zh-CN" sz="2400" dirty="0"/>
              <a:t>BILSTM</a:t>
            </a:r>
            <a:r>
              <a:rPr lang="zh-CN" altLang="en-US" sz="2400" dirty="0"/>
              <a:t>作为特征层；</a:t>
            </a:r>
            <a:endParaRPr lang="en-US" altLang="zh-CN" sz="2400" dirty="0"/>
          </a:p>
          <a:p>
            <a:pPr algn="just"/>
            <a:r>
              <a:rPr lang="zh-CN" altLang="en-US" sz="2400" dirty="0"/>
              <a:t>论文提出了与</a:t>
            </a:r>
            <a:r>
              <a:rPr lang="en-US" altLang="zh-CN" sz="2400" dirty="0" err="1"/>
              <a:t>transiton</a:t>
            </a:r>
            <a:r>
              <a:rPr lang="en-US" altLang="zh-CN" sz="2400" dirty="0"/>
              <a:t>-based</a:t>
            </a:r>
            <a:r>
              <a:rPr lang="zh-CN" altLang="en-US" sz="2400" dirty="0"/>
              <a:t>不同的特征选择层：给定句子</a:t>
            </a:r>
            <a:r>
              <a:rPr lang="en-US" altLang="zh-CN" sz="2400" dirty="0"/>
              <a:t>s</a:t>
            </a:r>
            <a:r>
              <a:rPr lang="zh-CN" altLang="en-US" sz="2400" dirty="0"/>
              <a:t>，选择所有</a:t>
            </a:r>
            <a:r>
              <a:rPr lang="en-US" altLang="zh-CN" sz="2400" dirty="0"/>
              <a:t>head</a:t>
            </a:r>
            <a:r>
              <a:rPr lang="zh-CN" altLang="en-US" sz="2400" dirty="0"/>
              <a:t>的特征向量和</a:t>
            </a:r>
            <a:r>
              <a:rPr lang="en-US" altLang="zh-CN" sz="2400" dirty="0"/>
              <a:t>dependent</a:t>
            </a:r>
            <a:r>
              <a:rPr lang="zh-CN" altLang="en-US" sz="2400" dirty="0"/>
              <a:t>的特征向量，用于按依存关系成对拼接后，经得分层计算每个边的得分，定义如右图；</a:t>
            </a:r>
            <a:endParaRPr lang="en-US" altLang="zh-CN" sz="2400" dirty="0"/>
          </a:p>
          <a:p>
            <a:pPr algn="just"/>
            <a:r>
              <a:rPr lang="zh-CN" altLang="en-US" sz="2400" dirty="0"/>
              <a:t>最终模型的定义变为右式；</a:t>
            </a:r>
          </a:p>
        </p:txBody>
      </p:sp>
      <p:grpSp>
        <p:nvGrpSpPr>
          <p:cNvPr id="15" name="组合 14">
            <a:extLst>
              <a:ext uri="{FF2B5EF4-FFF2-40B4-BE49-F238E27FC236}">
                <a16:creationId xmlns:a16="http://schemas.microsoft.com/office/drawing/2014/main" id="{6D93398F-6777-4537-B0A6-1D30EBEEACF1}"/>
              </a:ext>
            </a:extLst>
          </p:cNvPr>
          <p:cNvGrpSpPr/>
          <p:nvPr/>
        </p:nvGrpSpPr>
        <p:grpSpPr>
          <a:xfrm>
            <a:off x="6538138" y="1690688"/>
            <a:ext cx="5257801" cy="966752"/>
            <a:chOff x="6552886" y="2214521"/>
            <a:chExt cx="5257801" cy="966752"/>
          </a:xfrm>
        </p:grpSpPr>
        <p:pic>
          <p:nvPicPr>
            <p:cNvPr id="12" name="图片 11">
              <a:extLst>
                <a:ext uri="{FF2B5EF4-FFF2-40B4-BE49-F238E27FC236}">
                  <a16:creationId xmlns:a16="http://schemas.microsoft.com/office/drawing/2014/main" id="{D755A25D-92D2-4061-8925-E7DF5D787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2886" y="2214521"/>
              <a:ext cx="5257801" cy="360830"/>
            </a:xfrm>
            <a:prstGeom prst="rect">
              <a:avLst/>
            </a:prstGeom>
          </p:spPr>
        </p:pic>
        <p:pic>
          <p:nvPicPr>
            <p:cNvPr id="14" name="图片 13" descr="手机屏幕截图&#10;&#10;描述已自动生成">
              <a:extLst>
                <a:ext uri="{FF2B5EF4-FFF2-40B4-BE49-F238E27FC236}">
                  <a16:creationId xmlns:a16="http://schemas.microsoft.com/office/drawing/2014/main" id="{BA134E40-DB5F-4451-A0D0-428966CEDF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886" y="2507635"/>
              <a:ext cx="5257801" cy="673638"/>
            </a:xfrm>
            <a:prstGeom prst="rect">
              <a:avLst/>
            </a:prstGeom>
          </p:spPr>
        </p:pic>
      </p:grpSp>
      <p:pic>
        <p:nvPicPr>
          <p:cNvPr id="17" name="图片 16">
            <a:extLst>
              <a:ext uri="{FF2B5EF4-FFF2-40B4-BE49-F238E27FC236}">
                <a16:creationId xmlns:a16="http://schemas.microsoft.com/office/drawing/2014/main" id="{3C8FF45F-2D45-4691-A447-DB75576DA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500" y="2865301"/>
            <a:ext cx="4833075" cy="339560"/>
          </a:xfrm>
          <a:prstGeom prst="rect">
            <a:avLst/>
          </a:prstGeom>
        </p:spPr>
      </p:pic>
      <p:pic>
        <p:nvPicPr>
          <p:cNvPr id="19" name="图片 18" descr="手机屏幕截图&#10;&#10;描述已自动生成">
            <a:extLst>
              <a:ext uri="{FF2B5EF4-FFF2-40B4-BE49-F238E27FC236}">
                <a16:creationId xmlns:a16="http://schemas.microsoft.com/office/drawing/2014/main" id="{D8FFF6CD-F12D-4AA5-BC46-265304FE2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740" y="3583228"/>
            <a:ext cx="4952091" cy="2438042"/>
          </a:xfrm>
          <a:prstGeom prst="rect">
            <a:avLst/>
          </a:prstGeom>
        </p:spPr>
      </p:pic>
    </p:spTree>
    <p:extLst>
      <p:ext uri="{BB962C8B-B14F-4D97-AF65-F5344CB8AC3E}">
        <p14:creationId xmlns:p14="http://schemas.microsoft.com/office/powerpoint/2010/main" val="3712217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B3E7A-8CD3-43D0-9387-194EEBC36244}"/>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C5950CFB-30B9-4404-BC17-DF56AC1B1C1B}"/>
              </a:ext>
            </a:extLst>
          </p:cNvPr>
          <p:cNvSpPr>
            <a:spLocks noGrp="1"/>
          </p:cNvSpPr>
          <p:nvPr>
            <p:ph idx="1"/>
          </p:nvPr>
        </p:nvSpPr>
        <p:spPr/>
        <p:txBody>
          <a:bodyPr/>
          <a:lstStyle/>
          <a:p>
            <a:r>
              <a:rPr lang="en-US" altLang="zh-CN" dirty="0"/>
              <a:t>Graph-based parser</a:t>
            </a:r>
            <a:r>
              <a:rPr lang="zh-CN" altLang="en-US" dirty="0"/>
              <a:t>架构如下：</a:t>
            </a:r>
          </a:p>
        </p:txBody>
      </p:sp>
      <p:pic>
        <p:nvPicPr>
          <p:cNvPr id="5" name="图片 4" descr="地图上有字&#10;&#10;描述已自动生成">
            <a:extLst>
              <a:ext uri="{FF2B5EF4-FFF2-40B4-BE49-F238E27FC236}">
                <a16:creationId xmlns:a16="http://schemas.microsoft.com/office/drawing/2014/main" id="{929F14D4-DA9A-4330-841D-96E9841BF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683" y="2395076"/>
            <a:ext cx="7160633" cy="4462924"/>
          </a:xfrm>
          <a:prstGeom prst="rect">
            <a:avLst/>
          </a:prstGeom>
        </p:spPr>
      </p:pic>
    </p:spTree>
    <p:extLst>
      <p:ext uri="{BB962C8B-B14F-4D97-AF65-F5344CB8AC3E}">
        <p14:creationId xmlns:p14="http://schemas.microsoft.com/office/powerpoint/2010/main" val="3817753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87F896-D316-4043-A2F3-CE15E375FAB7}"/>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3B591744-C16A-4031-ABB3-7E6E1FE79ED1}"/>
              </a:ext>
            </a:extLst>
          </p:cNvPr>
          <p:cNvSpPr>
            <a:spLocks noGrp="1"/>
          </p:cNvSpPr>
          <p:nvPr>
            <p:ph idx="1"/>
          </p:nvPr>
        </p:nvSpPr>
        <p:spPr>
          <a:xfrm>
            <a:off x="838200" y="1825625"/>
            <a:ext cx="5257800" cy="4351338"/>
          </a:xfrm>
        </p:spPr>
        <p:txBody>
          <a:bodyPr/>
          <a:lstStyle/>
          <a:p>
            <a:pPr algn="just"/>
            <a:r>
              <a:rPr lang="zh-CN" altLang="en-US" dirty="0"/>
              <a:t>模型的目标是使正确的依存树的得分和，得分最高的不正确的依存树的得分间的差距尽可能大；</a:t>
            </a:r>
            <a:endParaRPr lang="en-US" altLang="zh-CN" dirty="0"/>
          </a:p>
          <a:p>
            <a:pPr algn="just"/>
            <a:r>
              <a:rPr lang="zh-CN" altLang="en-US" dirty="0"/>
              <a:t>为此论文采用</a:t>
            </a:r>
            <a:r>
              <a:rPr lang="en-US" altLang="zh-CN" dirty="0"/>
              <a:t>hinge loss</a:t>
            </a:r>
            <a:r>
              <a:rPr lang="zh-CN" altLang="en-US" dirty="0"/>
              <a:t>，定义如右式；需注意，该损失函数是无</a:t>
            </a:r>
            <a:r>
              <a:rPr lang="en-US" altLang="zh-CN" dirty="0" err="1"/>
              <a:t>lable</a:t>
            </a:r>
            <a:r>
              <a:rPr lang="zh-CN" altLang="en-US" dirty="0"/>
              <a:t>解析的损失函数，没有考虑任何</a:t>
            </a:r>
            <a:r>
              <a:rPr lang="en-US" altLang="zh-CN" dirty="0"/>
              <a:t>label</a:t>
            </a:r>
            <a:r>
              <a:rPr lang="zh-CN" altLang="en-US" dirty="0"/>
              <a:t>正确与否带来的损失。</a:t>
            </a:r>
          </a:p>
        </p:txBody>
      </p:sp>
      <p:pic>
        <p:nvPicPr>
          <p:cNvPr id="5" name="图片 4" descr="手机屏幕截图&#10;&#10;描述已自动生成">
            <a:extLst>
              <a:ext uri="{FF2B5EF4-FFF2-40B4-BE49-F238E27FC236}">
                <a16:creationId xmlns:a16="http://schemas.microsoft.com/office/drawing/2014/main" id="{3FDAC3A6-EC10-46E6-9DF2-6528B216D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174" y="1825625"/>
            <a:ext cx="5600637" cy="1713988"/>
          </a:xfrm>
          <a:prstGeom prst="rect">
            <a:avLst/>
          </a:prstGeom>
        </p:spPr>
      </p:pic>
      <p:grpSp>
        <p:nvGrpSpPr>
          <p:cNvPr id="14" name="组合 13">
            <a:extLst>
              <a:ext uri="{FF2B5EF4-FFF2-40B4-BE49-F238E27FC236}">
                <a16:creationId xmlns:a16="http://schemas.microsoft.com/office/drawing/2014/main" id="{7F74C561-9D9C-486C-87ED-2740E63B26DE}"/>
              </a:ext>
            </a:extLst>
          </p:cNvPr>
          <p:cNvGrpSpPr>
            <a:grpSpLocks noChangeAspect="1"/>
          </p:cNvGrpSpPr>
          <p:nvPr/>
        </p:nvGrpSpPr>
        <p:grpSpPr>
          <a:xfrm>
            <a:off x="6346172" y="4015580"/>
            <a:ext cx="5600638" cy="1852464"/>
            <a:chOff x="2048788" y="3863633"/>
            <a:chExt cx="7401958" cy="2448267"/>
          </a:xfrm>
        </p:grpSpPr>
        <p:pic>
          <p:nvPicPr>
            <p:cNvPr id="7" name="图片 6" descr="手机屏幕的截图&#10;&#10;描述已自动生成">
              <a:extLst>
                <a:ext uri="{FF2B5EF4-FFF2-40B4-BE49-F238E27FC236}">
                  <a16:creationId xmlns:a16="http://schemas.microsoft.com/office/drawing/2014/main" id="{939B1F6E-29A7-4BB7-8826-843DAEA83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788" y="3863633"/>
              <a:ext cx="7401958" cy="2448267"/>
            </a:xfrm>
            <a:prstGeom prst="rect">
              <a:avLst/>
            </a:prstGeom>
          </p:spPr>
        </p:pic>
        <p:pic>
          <p:nvPicPr>
            <p:cNvPr id="9" name="图片 8" descr="图片包含 物体, 游戏机, 球, 蝙蝠&#10;&#10;描述已自动生成">
              <a:extLst>
                <a:ext uri="{FF2B5EF4-FFF2-40B4-BE49-F238E27FC236}">
                  <a16:creationId xmlns:a16="http://schemas.microsoft.com/office/drawing/2014/main" id="{D971D6AB-19DA-44FB-8873-632ABC2FA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5623" y="4096862"/>
              <a:ext cx="347827" cy="360709"/>
            </a:xfrm>
            <a:prstGeom prst="rect">
              <a:avLst/>
            </a:prstGeom>
          </p:spPr>
        </p:pic>
        <p:pic>
          <p:nvPicPr>
            <p:cNvPr id="13" name="图片 12" descr="图片包含 游戏机&#10;&#10;描述已自动生成">
              <a:extLst>
                <a:ext uri="{FF2B5EF4-FFF2-40B4-BE49-F238E27FC236}">
                  <a16:creationId xmlns:a16="http://schemas.microsoft.com/office/drawing/2014/main" id="{F4BEC989-D011-41E2-B633-3B7E01282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889" y="5288265"/>
              <a:ext cx="346412" cy="522767"/>
            </a:xfrm>
            <a:prstGeom prst="rect">
              <a:avLst/>
            </a:prstGeom>
          </p:spPr>
        </p:pic>
      </p:grpSp>
    </p:spTree>
    <p:extLst>
      <p:ext uri="{BB962C8B-B14F-4D97-AF65-F5344CB8AC3E}">
        <p14:creationId xmlns:p14="http://schemas.microsoft.com/office/powerpoint/2010/main" val="2057089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3F304-7C44-4EBF-9591-98BEAB82B7A1}"/>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FA0ADB46-026B-4E50-9CAC-BBC24938CDF5}"/>
              </a:ext>
            </a:extLst>
          </p:cNvPr>
          <p:cNvSpPr>
            <a:spLocks noGrp="1"/>
          </p:cNvSpPr>
          <p:nvPr>
            <p:ph idx="1"/>
          </p:nvPr>
        </p:nvSpPr>
        <p:spPr>
          <a:xfrm>
            <a:off x="838200" y="1825625"/>
            <a:ext cx="5257800" cy="4351338"/>
          </a:xfrm>
        </p:spPr>
        <p:txBody>
          <a:bodyPr>
            <a:normAutofit/>
          </a:bodyPr>
          <a:lstStyle/>
          <a:p>
            <a:pPr algn="just"/>
            <a:r>
              <a:rPr lang="zh-CN" altLang="en-US" sz="2400" dirty="0"/>
              <a:t>当考虑</a:t>
            </a:r>
            <a:r>
              <a:rPr lang="en-US" altLang="zh-CN" sz="2400" dirty="0"/>
              <a:t>label</a:t>
            </a:r>
            <a:r>
              <a:rPr lang="zh-CN" altLang="en-US" sz="2400" dirty="0"/>
              <a:t>时，论文没有采用将边</a:t>
            </a:r>
            <a:r>
              <a:rPr lang="en-US" altLang="zh-CN" sz="2400" dirty="0"/>
              <a:t>(h, m)</a:t>
            </a:r>
            <a:r>
              <a:rPr lang="zh-CN" altLang="en-US" sz="2400" dirty="0"/>
              <a:t>拓展为</a:t>
            </a:r>
            <a:r>
              <a:rPr lang="en-US" altLang="zh-CN" sz="2400" dirty="0"/>
              <a:t>(h, m, l)</a:t>
            </a:r>
            <a:r>
              <a:rPr lang="zh-CN" altLang="en-US" sz="2400" dirty="0"/>
              <a:t>的方式，因为这种方式需要为每种</a:t>
            </a:r>
            <a:r>
              <a:rPr lang="en-US" altLang="zh-CN" sz="2400" dirty="0"/>
              <a:t>label</a:t>
            </a:r>
            <a:r>
              <a:rPr lang="zh-CN" altLang="en-US" sz="2400" dirty="0"/>
              <a:t>都学习一个单独的得分层，大大增加模型的复杂度，降低模型的计算效率；</a:t>
            </a:r>
            <a:endParaRPr lang="en-US" altLang="zh-CN" sz="2400" dirty="0"/>
          </a:p>
          <a:p>
            <a:pPr algn="just"/>
            <a:r>
              <a:rPr lang="zh-CN" altLang="en-US" sz="2400" dirty="0"/>
              <a:t>论文提出，首先预测无</a:t>
            </a:r>
            <a:r>
              <a:rPr lang="en-US" altLang="zh-CN" sz="2400" dirty="0"/>
              <a:t>label</a:t>
            </a:r>
            <a:r>
              <a:rPr lang="zh-CN" altLang="en-US" sz="2400" dirty="0"/>
              <a:t>的依存树，然后预测树的每条边的</a:t>
            </a:r>
            <a:r>
              <a:rPr lang="en-US" altLang="zh-CN" sz="2400" dirty="0"/>
              <a:t>label</a:t>
            </a:r>
            <a:r>
              <a:rPr lang="zh-CN" altLang="en-US" sz="2400" dirty="0"/>
              <a:t>；</a:t>
            </a:r>
            <a:endParaRPr lang="en-US" altLang="zh-CN" sz="2400" dirty="0"/>
          </a:p>
          <a:p>
            <a:pPr algn="just"/>
            <a:r>
              <a:rPr lang="zh-CN" altLang="en-US" sz="2400" dirty="0"/>
              <a:t>显然，这是一个分类任务，论文选择</a:t>
            </a:r>
            <a:r>
              <a:rPr lang="en-US" altLang="zh-CN" sz="2400" dirty="0"/>
              <a:t>MLP</a:t>
            </a:r>
            <a:r>
              <a:rPr lang="zh-CN" altLang="en-US" sz="2400" dirty="0"/>
              <a:t>作为</a:t>
            </a:r>
            <a:r>
              <a:rPr lang="en-US" altLang="zh-CN" sz="2400" dirty="0"/>
              <a:t>labeler</a:t>
            </a:r>
            <a:r>
              <a:rPr lang="zh-CN" altLang="en-US" sz="2400" dirty="0"/>
              <a:t>，定义如右式；该</a:t>
            </a:r>
            <a:r>
              <a:rPr lang="en-US" altLang="zh-CN" sz="2400" dirty="0"/>
              <a:t>MLP</a:t>
            </a:r>
            <a:r>
              <a:rPr lang="zh-CN" altLang="en-US" sz="2400" dirty="0"/>
              <a:t>以上一个任务中被选择的特征向量为输入，采用交叉熵损失函数；</a:t>
            </a:r>
          </a:p>
        </p:txBody>
      </p:sp>
      <p:pic>
        <p:nvPicPr>
          <p:cNvPr id="5" name="图片 4" descr="手机屏幕截图&#10;&#10;描述已自动生成">
            <a:extLst>
              <a:ext uri="{FF2B5EF4-FFF2-40B4-BE49-F238E27FC236}">
                <a16:creationId xmlns:a16="http://schemas.microsoft.com/office/drawing/2014/main" id="{3EBA52CA-02F2-4771-A405-F1A26CF05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309" y="2365934"/>
            <a:ext cx="5457061" cy="3270720"/>
          </a:xfrm>
          <a:prstGeom prst="rect">
            <a:avLst/>
          </a:prstGeom>
        </p:spPr>
      </p:pic>
    </p:spTree>
    <p:extLst>
      <p:ext uri="{BB962C8B-B14F-4D97-AF65-F5344CB8AC3E}">
        <p14:creationId xmlns:p14="http://schemas.microsoft.com/office/powerpoint/2010/main" val="2070892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24919-7ED3-448C-922A-929BB604C394}"/>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F7C64C42-CCB2-4E39-8F93-E9C75392824E}"/>
              </a:ext>
            </a:extLst>
          </p:cNvPr>
          <p:cNvSpPr>
            <a:spLocks noGrp="1"/>
          </p:cNvSpPr>
          <p:nvPr>
            <p:ph idx="1"/>
          </p:nvPr>
        </p:nvSpPr>
        <p:spPr>
          <a:xfrm>
            <a:off x="838200" y="1825625"/>
            <a:ext cx="5257800" cy="4351338"/>
          </a:xfrm>
        </p:spPr>
        <p:txBody>
          <a:bodyPr>
            <a:normAutofit/>
          </a:bodyPr>
          <a:lstStyle/>
          <a:p>
            <a:pPr algn="just"/>
            <a:r>
              <a:rPr lang="zh-CN" altLang="en-US" dirty="0"/>
              <a:t>需注意，给定一个句子，无</a:t>
            </a:r>
            <a:r>
              <a:rPr lang="en-US" altLang="zh-CN" dirty="0"/>
              <a:t>label</a:t>
            </a:r>
            <a:r>
              <a:rPr lang="zh-CN" altLang="en-US" dirty="0"/>
              <a:t>依存树预测和</a:t>
            </a:r>
            <a:r>
              <a:rPr lang="en-US" altLang="zh-CN" dirty="0"/>
              <a:t>label</a:t>
            </a:r>
            <a:r>
              <a:rPr lang="zh-CN" altLang="en-US" dirty="0"/>
              <a:t>预测共享相同的</a:t>
            </a:r>
            <a:r>
              <a:rPr lang="en-US" altLang="zh-CN" dirty="0"/>
              <a:t>BILSTM</a:t>
            </a:r>
            <a:r>
              <a:rPr lang="zh-CN" altLang="en-US" dirty="0"/>
              <a:t>特征向量；这种共享机制对提高模型效果起到了实质性的作用，使得两个任务的信息可以通过特征向量进行交互；</a:t>
            </a:r>
            <a:endParaRPr lang="en-US" altLang="zh-CN" dirty="0"/>
          </a:p>
          <a:p>
            <a:pPr algn="just"/>
            <a:r>
              <a:rPr lang="zh-CN" altLang="en-US" dirty="0"/>
              <a:t>最终计算一个句子的损失时，将两个任务的损失相加作为句子的损失，用于反向传播。</a:t>
            </a:r>
          </a:p>
        </p:txBody>
      </p:sp>
      <p:pic>
        <p:nvPicPr>
          <p:cNvPr id="5" name="图片 4" descr="手机屏幕截图&#10;&#10;描述已自动生成">
            <a:extLst>
              <a:ext uri="{FF2B5EF4-FFF2-40B4-BE49-F238E27FC236}">
                <a16:creationId xmlns:a16="http://schemas.microsoft.com/office/drawing/2014/main" id="{C3930D7D-335A-454F-8D32-406856757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7925" y="2371315"/>
            <a:ext cx="5598840" cy="1325563"/>
          </a:xfrm>
          <a:prstGeom prst="rect">
            <a:avLst/>
          </a:prstGeom>
        </p:spPr>
      </p:pic>
      <p:pic>
        <p:nvPicPr>
          <p:cNvPr id="7" name="图片 6" descr="图片包含 物体, 游戏机, 红色, 人们&#10;&#10;描述已自动生成">
            <a:extLst>
              <a:ext uri="{FF2B5EF4-FFF2-40B4-BE49-F238E27FC236}">
                <a16:creationId xmlns:a16="http://schemas.microsoft.com/office/drawing/2014/main" id="{A863A359-A87A-4D7B-B5E8-217461D08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925" y="4112035"/>
            <a:ext cx="5598840" cy="851997"/>
          </a:xfrm>
          <a:prstGeom prst="rect">
            <a:avLst/>
          </a:prstGeom>
        </p:spPr>
      </p:pic>
    </p:spTree>
    <p:extLst>
      <p:ext uri="{BB962C8B-B14F-4D97-AF65-F5344CB8AC3E}">
        <p14:creationId xmlns:p14="http://schemas.microsoft.com/office/powerpoint/2010/main" val="1163010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0B7BF-F1B8-4834-8278-8C9F7C286636}"/>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740D7C4A-E708-457F-941A-A49D84498DBE}"/>
              </a:ext>
            </a:extLst>
          </p:cNvPr>
          <p:cNvSpPr>
            <a:spLocks noGrp="1"/>
          </p:cNvSpPr>
          <p:nvPr>
            <p:ph idx="1"/>
          </p:nvPr>
        </p:nvSpPr>
        <p:spPr>
          <a:xfrm>
            <a:off x="838200" y="1825625"/>
            <a:ext cx="5257800" cy="4855394"/>
          </a:xfrm>
        </p:spPr>
        <p:txBody>
          <a:bodyPr>
            <a:normAutofit/>
          </a:bodyPr>
          <a:lstStyle/>
          <a:p>
            <a:pPr algn="just"/>
            <a:r>
              <a:rPr lang="zh-CN" altLang="en-US" sz="2400" dirty="0"/>
              <a:t>论文讨论了一些训练细节；</a:t>
            </a:r>
            <a:endParaRPr lang="en-US" altLang="zh-CN" sz="2400" dirty="0"/>
          </a:p>
          <a:p>
            <a:pPr algn="just"/>
            <a:r>
              <a:rPr lang="zh-CN" altLang="en-US" sz="2400" dirty="0"/>
              <a:t>实验发现，使用上述损失函数训练时，模型总会很快过拟合训练数据；这是因为当一个边同时出现在正确依存树和错误依存树中时，该损失函数将不再更新此边；为了克服此问题，论文提出采用</a:t>
            </a:r>
            <a:r>
              <a:rPr lang="en-US" altLang="zh-CN" sz="2400" dirty="0"/>
              <a:t>loss augmented inference(LAI)</a:t>
            </a:r>
            <a:r>
              <a:rPr lang="zh-CN" altLang="en-US" sz="2400" dirty="0"/>
              <a:t>；</a:t>
            </a:r>
            <a:endParaRPr lang="en-US" altLang="zh-CN" sz="2400" dirty="0"/>
          </a:p>
          <a:p>
            <a:pPr algn="just"/>
            <a:r>
              <a:rPr lang="en-US" altLang="zh-CN" sz="2400" dirty="0"/>
              <a:t>LAI</a:t>
            </a:r>
            <a:r>
              <a:rPr lang="zh-CN" altLang="en-US" sz="2400" dirty="0"/>
              <a:t>指，计算错误依存树的得分时，为每条不属于正确依存树的边的得分增加一个常数，从而强迫正确的边和错误的边的得分间的</a:t>
            </a:r>
            <a:r>
              <a:rPr lang="en-US" altLang="zh-CN" sz="2400" dirty="0"/>
              <a:t>margin</a:t>
            </a:r>
            <a:r>
              <a:rPr lang="zh-CN" altLang="en-US" sz="2400" dirty="0"/>
              <a:t>至少保持该常数的差距；</a:t>
            </a:r>
          </a:p>
        </p:txBody>
      </p:sp>
      <p:grpSp>
        <p:nvGrpSpPr>
          <p:cNvPr id="10" name="组合 9">
            <a:extLst>
              <a:ext uri="{FF2B5EF4-FFF2-40B4-BE49-F238E27FC236}">
                <a16:creationId xmlns:a16="http://schemas.microsoft.com/office/drawing/2014/main" id="{05F359F0-4BC7-4E19-9771-570F841D5815}"/>
              </a:ext>
            </a:extLst>
          </p:cNvPr>
          <p:cNvGrpSpPr>
            <a:grpSpLocks noChangeAspect="1"/>
          </p:cNvGrpSpPr>
          <p:nvPr/>
        </p:nvGrpSpPr>
        <p:grpSpPr>
          <a:xfrm>
            <a:off x="6096000" y="1886802"/>
            <a:ext cx="5895331" cy="4228984"/>
            <a:chOff x="2279821" y="283618"/>
            <a:chExt cx="8133433" cy="5834475"/>
          </a:xfrm>
        </p:grpSpPr>
        <p:pic>
          <p:nvPicPr>
            <p:cNvPr id="5" name="图片 4" descr="一些文字和图片的手机截图&#10;&#10;描述已自动生成">
              <a:extLst>
                <a:ext uri="{FF2B5EF4-FFF2-40B4-BE49-F238E27FC236}">
                  <a16:creationId xmlns:a16="http://schemas.microsoft.com/office/drawing/2014/main" id="{B3EACD1D-6903-47DB-BABF-96A2E0D76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821" y="283618"/>
              <a:ext cx="8133433" cy="5834475"/>
            </a:xfrm>
            <a:prstGeom prst="rect">
              <a:avLst/>
            </a:prstGeom>
          </p:spPr>
        </p:pic>
        <p:pic>
          <p:nvPicPr>
            <p:cNvPr id="7" name="图片 6" descr="图片包含 游戏机, 桌子&#10;&#10;描述已自动生成">
              <a:extLst>
                <a:ext uri="{FF2B5EF4-FFF2-40B4-BE49-F238E27FC236}">
                  <a16:creationId xmlns:a16="http://schemas.microsoft.com/office/drawing/2014/main" id="{310B3D4F-558C-4400-A25E-8A439F087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354" y="4532105"/>
              <a:ext cx="316936" cy="375628"/>
            </a:xfrm>
            <a:prstGeom prst="rect">
              <a:avLst/>
            </a:prstGeom>
          </p:spPr>
        </p:pic>
        <p:pic>
          <p:nvPicPr>
            <p:cNvPr id="9" name="图片 8" descr="图片包含 游戏机, 物体, 钟表, 棒球&#10;&#10;描述已自动生成">
              <a:extLst>
                <a:ext uri="{FF2B5EF4-FFF2-40B4-BE49-F238E27FC236}">
                  <a16:creationId xmlns:a16="http://schemas.microsoft.com/office/drawing/2014/main" id="{D1495B3E-C23F-4822-9267-C245A502E8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357" y="4484308"/>
              <a:ext cx="415965" cy="429603"/>
            </a:xfrm>
            <a:prstGeom prst="rect">
              <a:avLst/>
            </a:prstGeom>
          </p:spPr>
        </p:pic>
      </p:grpSp>
    </p:spTree>
    <p:extLst>
      <p:ext uri="{BB962C8B-B14F-4D97-AF65-F5344CB8AC3E}">
        <p14:creationId xmlns:p14="http://schemas.microsoft.com/office/powerpoint/2010/main" val="40984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07C04-E3F3-4EFE-AB45-1210FDDCA891}"/>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D3BBA897-3CDE-447B-AACB-E980C499E528}"/>
                  </a:ext>
                </a:extLst>
              </p:cNvPr>
              <p:cNvSpPr>
                <a:spLocks noGrp="1"/>
              </p:cNvSpPr>
              <p:nvPr>
                <p:ph idx="1"/>
              </p:nvPr>
            </p:nvSpPr>
            <p:spPr>
              <a:xfrm>
                <a:off x="838200" y="1825625"/>
                <a:ext cx="5257800" cy="4351338"/>
              </a:xfrm>
            </p:spPr>
            <p:txBody>
              <a:bodyPr/>
              <a:lstStyle/>
              <a:p>
                <a:pPr algn="just"/>
                <a:r>
                  <a:rPr lang="zh-CN" altLang="en-US" dirty="0"/>
                  <a:t>论文考虑了模型的计算效率；</a:t>
                </a:r>
                <a:endParaRPr lang="en-US" altLang="zh-CN" dirty="0"/>
              </a:p>
              <a:p>
                <a:pPr algn="just"/>
                <a:r>
                  <a:rPr lang="zh-CN" altLang="en-US" dirty="0"/>
                  <a:t>模型在预测时，需要计算</a:t>
                </a:r>
                <a:r>
                  <a:rPr lang="en-US" altLang="zh-CN" dirty="0"/>
                  <a:t>n</a:t>
                </a:r>
                <a:r>
                  <a:rPr lang="en-US" altLang="zh-CN" baseline="30000" dirty="0"/>
                  <a:t>2</a:t>
                </a:r>
                <a:r>
                  <a:rPr lang="zh-CN" altLang="en-US" dirty="0"/>
                  <a:t>条可能的边的得分，</a:t>
                </a:r>
                <a:r>
                  <a:rPr lang="en-US" altLang="zh-CN" dirty="0"/>
                  <a:t>n</a:t>
                </a:r>
                <a:r>
                  <a:rPr lang="zh-CN" altLang="en-US" dirty="0"/>
                  <a:t>是词数；为此得分层需要进行</a:t>
                </a:r>
                <a:r>
                  <a:rPr lang="en-US" altLang="zh-CN" dirty="0"/>
                  <a:t>L*n</a:t>
                </a:r>
                <a:r>
                  <a:rPr lang="en-US" altLang="zh-CN" baseline="30000" dirty="0"/>
                  <a:t>2</a:t>
                </a:r>
                <a:r>
                  <a:rPr lang="zh-CN" altLang="en-US" dirty="0"/>
                  <a:t>次矩阵向量乘法，</a:t>
                </a:r>
                <a:r>
                  <a:rPr lang="en-US" altLang="zh-CN" dirty="0"/>
                  <a:t>L</a:t>
                </a:r>
                <a:r>
                  <a:rPr lang="zh-CN" altLang="en-US" dirty="0"/>
                  <a:t>是得分层层数；</a:t>
                </a:r>
                <a:endParaRPr lang="en-US" altLang="zh-CN" dirty="0"/>
              </a:p>
              <a:p>
                <a:pPr algn="just"/>
                <a:r>
                  <a:rPr lang="zh-CN" altLang="en-US" dirty="0"/>
                  <a:t>为了提高模型的计算效率，论文对得分层进行调整，将输入层</a:t>
                </a:r>
                <a14:m>
                  <m:oMath xmlns:m="http://schemas.openxmlformats.org/officeDocument/2006/math">
                    <m:r>
                      <a:rPr lang="zh-CN" altLang="en-US" i="1" dirty="0" smtClean="0">
                        <a:latin typeface="Cambria Math" panose="02040503050406030204" pitchFamily="18" charset="0"/>
                      </a:rPr>
                      <m:t>𝑊</m:t>
                    </m:r>
                    <m:r>
                      <a:rPr lang="zh-CN" altLang="en-US" i="0" dirty="0">
                        <a:latin typeface="Cambria Math" panose="02040503050406030204" pitchFamily="18" charset="0"/>
                      </a:rPr>
                      <m:t>⋅</m:t>
                    </m:r>
                    <m:d>
                      <m:dPr>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𝑣</m:t>
                            </m:r>
                          </m:e>
                          <m:sub>
                            <m:r>
                              <a:rPr lang="zh-CN" altLang="en-US" i="1" dirty="0">
                                <a:latin typeface="Cambria Math" panose="02040503050406030204" pitchFamily="18" charset="0"/>
                              </a:rPr>
                              <m:t>h</m:t>
                            </m:r>
                          </m:sub>
                        </m:sSub>
                        <m:r>
                          <a:rPr lang="zh-CN" altLang="en-US" i="0" dirty="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𝜈</m:t>
                            </m:r>
                          </m:e>
                          <m:sub>
                            <m:r>
                              <a:rPr lang="zh-CN" altLang="en-US" i="1" dirty="0">
                                <a:latin typeface="Cambria Math" panose="02040503050406030204" pitchFamily="18" charset="0"/>
                              </a:rPr>
                              <m:t>𝑚</m:t>
                            </m:r>
                          </m:sub>
                        </m:sSub>
                      </m:e>
                    </m:d>
                  </m:oMath>
                </a14:m>
                <a:r>
                  <a:rPr lang="zh-CN" altLang="en-US" dirty="0"/>
                  <a:t>变为</a:t>
                </a:r>
                <a14:m>
                  <m:oMath xmlns:m="http://schemas.openxmlformats.org/officeDocument/2006/math">
                    <m:r>
                      <a:rPr lang="zh-CN" altLang="en-US" i="1" dirty="0" smtClean="0">
                        <a:latin typeface="Cambria Math" panose="02040503050406030204" pitchFamily="18" charset="0"/>
                      </a:rPr>
                      <m:t>𝑊</m:t>
                    </m:r>
                    <m:r>
                      <a:rPr lang="en-US" altLang="zh-CN" b="0" i="1" baseline="30000" dirty="0" smtClean="0">
                        <a:latin typeface="Cambria Math" panose="02040503050406030204" pitchFamily="18" charset="0"/>
                      </a:rPr>
                      <m:t>1</m:t>
                    </m:r>
                    <m:r>
                      <a:rPr lang="zh-CN" altLang="en-US" i="0" dirty="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𝑣</m:t>
                        </m:r>
                      </m:e>
                      <m:sub>
                        <m:r>
                          <a:rPr lang="zh-CN" altLang="en-US" i="1" dirty="0">
                            <a:latin typeface="Cambria Math" panose="02040503050406030204" pitchFamily="18" charset="0"/>
                          </a:rPr>
                          <m:t>𝑛</m:t>
                        </m:r>
                      </m:sub>
                    </m:sSub>
                    <m:r>
                      <a:rPr lang="zh-CN" altLang="en-US" i="0" dirty="0">
                        <a:latin typeface="Cambria Math" panose="02040503050406030204" pitchFamily="18" charset="0"/>
                      </a:rPr>
                      <m:t>+</m:t>
                    </m:r>
                    <m:sSup>
                      <m:sSupPr>
                        <m:ctrlPr>
                          <a:rPr lang="zh-CN" altLang="en-US" i="1" dirty="0">
                            <a:latin typeface="Cambria Math" panose="02040503050406030204" pitchFamily="18" charset="0"/>
                          </a:rPr>
                        </m:ctrlPr>
                      </m:sSupPr>
                      <m:e>
                        <m:r>
                          <a:rPr lang="zh-CN" altLang="en-US" i="1" dirty="0">
                            <a:latin typeface="Cambria Math" panose="02040503050406030204" pitchFamily="18" charset="0"/>
                          </a:rPr>
                          <m:t>𝑊</m:t>
                        </m:r>
                      </m:e>
                      <m:sup>
                        <m:r>
                          <a:rPr lang="zh-CN" altLang="en-US" i="0" dirty="0">
                            <a:latin typeface="Cambria Math" panose="02040503050406030204" pitchFamily="18" charset="0"/>
                          </a:rPr>
                          <m:t>2</m:t>
                        </m:r>
                      </m:sup>
                    </m:sSup>
                    <m:r>
                      <a:rPr lang="zh-CN" altLang="en-US" dirty="0">
                        <a:latin typeface="Cambria Math" panose="02040503050406030204" pitchFamily="18" charset="0"/>
                      </a:rPr>
                      <m:t>⋅</m:t>
                    </m:r>
                    <m:r>
                      <m:rPr>
                        <m:sty m:val="p"/>
                      </m:rPr>
                      <a:rPr lang="en-US" altLang="zh-CN" i="1" dirty="0" smtClean="0">
                        <a:latin typeface="Cambria Math" panose="02040503050406030204" pitchFamily="18" charset="0"/>
                      </a:rPr>
                      <m:t>v</m:t>
                    </m:r>
                    <m:r>
                      <a:rPr lang="zh-CN" altLang="en-US" i="1" baseline="-25000" dirty="0">
                        <a:latin typeface="Cambria Math" panose="02040503050406030204" pitchFamily="18" charset="0"/>
                      </a:rPr>
                      <m:t>𝑚</m:t>
                    </m:r>
                  </m:oMath>
                </a14:m>
                <a:r>
                  <a:rPr lang="zh-CN" altLang="en-US" dirty="0"/>
                  <a:t>，减少了计算复杂度。</a:t>
                </a:r>
              </a:p>
            </p:txBody>
          </p:sp>
        </mc:Choice>
        <mc:Fallback>
          <p:sp>
            <p:nvSpPr>
              <p:cNvPr id="3" name="内容占位符 2">
                <a:extLst>
                  <a:ext uri="{FF2B5EF4-FFF2-40B4-BE49-F238E27FC236}">
                    <a16:creationId xmlns:a16="http://schemas.microsoft.com/office/drawing/2014/main" id="{D3BBA897-3CDE-447B-AACB-E980C499E528}"/>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2521" r="-2320"/>
                </a:stretch>
              </a:blipFill>
            </p:spPr>
            <p:txBody>
              <a:bodyPr/>
              <a:lstStyle/>
              <a:p>
                <a:r>
                  <a:rPr lang="zh-CN" altLang="en-US">
                    <a:noFill/>
                  </a:rPr>
                  <a:t> </a:t>
                </a:r>
              </a:p>
            </p:txBody>
          </p:sp>
        </mc:Fallback>
      </mc:AlternateContent>
      <p:pic>
        <p:nvPicPr>
          <p:cNvPr id="5" name="图片 4" descr="手机屏幕截图&#10;&#10;描述已自动生成">
            <a:extLst>
              <a:ext uri="{FF2B5EF4-FFF2-40B4-BE49-F238E27FC236}">
                <a16:creationId xmlns:a16="http://schemas.microsoft.com/office/drawing/2014/main" id="{2BCB4603-C512-450B-8BD1-04D9E7C3A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304" y="2853417"/>
            <a:ext cx="5521735" cy="2295754"/>
          </a:xfrm>
          <a:prstGeom prst="rect">
            <a:avLst/>
          </a:prstGeom>
        </p:spPr>
      </p:pic>
    </p:spTree>
    <p:extLst>
      <p:ext uri="{BB962C8B-B14F-4D97-AF65-F5344CB8AC3E}">
        <p14:creationId xmlns:p14="http://schemas.microsoft.com/office/powerpoint/2010/main" val="22558347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B40EAC-31BF-4A59-8B1B-59E32F1DE4FB}"/>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85DDA38C-E66D-43D9-A8C6-7AE15D61688B}"/>
              </a:ext>
            </a:extLst>
          </p:cNvPr>
          <p:cNvSpPr>
            <a:spLocks noGrp="1"/>
          </p:cNvSpPr>
          <p:nvPr>
            <p:ph idx="1"/>
          </p:nvPr>
        </p:nvSpPr>
        <p:spPr>
          <a:xfrm>
            <a:off x="838200" y="1825625"/>
            <a:ext cx="5257800" cy="4351338"/>
          </a:xfrm>
        </p:spPr>
        <p:txBody>
          <a:bodyPr/>
          <a:lstStyle/>
          <a:p>
            <a:pPr algn="just"/>
            <a:r>
              <a:rPr lang="zh-CN" altLang="en-US" dirty="0"/>
              <a:t>除此之外，论文还提到了一些其他的细节：</a:t>
            </a:r>
            <a:endParaRPr lang="en-US" altLang="zh-CN" dirty="0"/>
          </a:p>
          <a:p>
            <a:pPr lvl="1" algn="just"/>
            <a:r>
              <a:rPr lang="zh-CN" altLang="en-US" dirty="0"/>
              <a:t>模型采用了预训练的词向量，此时将其与随机初始化的词性向量拼接用于后续计算；</a:t>
            </a:r>
            <a:endParaRPr lang="en-US" altLang="zh-CN" dirty="0"/>
          </a:p>
          <a:p>
            <a:pPr lvl="1" algn="just"/>
            <a:r>
              <a:rPr lang="zh-CN" altLang="en-US" dirty="0"/>
              <a:t>模型采用了</a:t>
            </a:r>
            <a:r>
              <a:rPr lang="en-US" altLang="zh-CN" dirty="0"/>
              <a:t>embedding dropout</a:t>
            </a:r>
            <a:r>
              <a:rPr lang="zh-CN" altLang="en-US" dirty="0"/>
              <a:t>；</a:t>
            </a:r>
            <a:endParaRPr lang="en-US" altLang="zh-CN" dirty="0"/>
          </a:p>
          <a:p>
            <a:pPr lvl="1" algn="just"/>
            <a:r>
              <a:rPr lang="zh-CN" altLang="en-US" dirty="0"/>
              <a:t>模型再处理每个词时，以概率将其替换为未识别词标识，用于引入噪声，提高模型的泛化性；此概率与词频成反比。</a:t>
            </a:r>
          </a:p>
        </p:txBody>
      </p:sp>
      <p:pic>
        <p:nvPicPr>
          <p:cNvPr id="5" name="图片 4" descr="图片包含 游戏机&#10;&#10;描述已自动生成">
            <a:extLst>
              <a:ext uri="{FF2B5EF4-FFF2-40B4-BE49-F238E27FC236}">
                <a16:creationId xmlns:a16="http://schemas.microsoft.com/office/drawing/2014/main" id="{65EBBD1F-30C6-4112-9DCE-9A3262B89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6849" y="1825625"/>
            <a:ext cx="5597054" cy="4667250"/>
          </a:xfrm>
          <a:prstGeom prst="rect">
            <a:avLst/>
          </a:prstGeom>
        </p:spPr>
      </p:pic>
    </p:spTree>
    <p:extLst>
      <p:ext uri="{BB962C8B-B14F-4D97-AF65-F5344CB8AC3E}">
        <p14:creationId xmlns:p14="http://schemas.microsoft.com/office/powerpoint/2010/main" val="462225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4283B-5622-434D-9237-3C5A4AB59363}"/>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972E8EAC-EFF2-4906-B076-47FF3A51955E}"/>
              </a:ext>
            </a:extLst>
          </p:cNvPr>
          <p:cNvSpPr>
            <a:spLocks noGrp="1"/>
          </p:cNvSpPr>
          <p:nvPr>
            <p:ph idx="1"/>
          </p:nvPr>
        </p:nvSpPr>
        <p:spPr>
          <a:xfrm>
            <a:off x="838199" y="1825625"/>
            <a:ext cx="10515599" cy="4351338"/>
          </a:xfrm>
        </p:spPr>
        <p:txBody>
          <a:bodyPr/>
          <a:lstStyle/>
          <a:p>
            <a:pPr algn="just"/>
            <a:r>
              <a:rPr lang="zh-CN" altLang="en-US" dirty="0"/>
              <a:t>论文在验证集上进行超参数搜索，用于实验的超参数如左图；</a:t>
            </a:r>
            <a:endParaRPr lang="en-US" altLang="zh-CN" dirty="0"/>
          </a:p>
          <a:p>
            <a:pPr algn="just"/>
            <a:r>
              <a:rPr lang="zh-CN" altLang="en-US" dirty="0"/>
              <a:t>论文进行消解试验，从中可以看到：</a:t>
            </a:r>
            <a:endParaRPr lang="en-US" altLang="zh-CN" dirty="0"/>
          </a:p>
          <a:p>
            <a:pPr lvl="1" algn="just"/>
            <a:r>
              <a:rPr lang="en-US" altLang="zh-CN" dirty="0"/>
              <a:t>LAI</a:t>
            </a:r>
            <a:r>
              <a:rPr lang="zh-CN" altLang="en-US" dirty="0"/>
              <a:t>对</a:t>
            </a:r>
            <a:r>
              <a:rPr lang="en-US" altLang="zh-CN" dirty="0"/>
              <a:t>graph-based</a:t>
            </a:r>
            <a:r>
              <a:rPr lang="zh-CN" altLang="en-US" dirty="0"/>
              <a:t>模型的训练效果起到至关重要的作用；</a:t>
            </a:r>
            <a:endParaRPr lang="en-US" altLang="zh-CN" dirty="0"/>
          </a:p>
          <a:p>
            <a:pPr lvl="1" algn="just"/>
            <a:r>
              <a:rPr lang="zh-CN" altLang="en-US" dirty="0"/>
              <a:t>相比英文，</a:t>
            </a:r>
            <a:r>
              <a:rPr lang="en-US" altLang="zh-CN" dirty="0"/>
              <a:t>POS</a:t>
            </a:r>
            <a:r>
              <a:rPr lang="zh-CN" altLang="en-US" dirty="0"/>
              <a:t>对中文模型更加重要；这是因为英文中，不同词性的词往往具有不同的形态学特征；</a:t>
            </a:r>
          </a:p>
        </p:txBody>
      </p:sp>
      <p:pic>
        <p:nvPicPr>
          <p:cNvPr id="5" name="图片 4" descr="手机屏幕截图&#10;&#10;描述已自动生成">
            <a:extLst>
              <a:ext uri="{FF2B5EF4-FFF2-40B4-BE49-F238E27FC236}">
                <a16:creationId xmlns:a16="http://schemas.microsoft.com/office/drawing/2014/main" id="{0DABCA22-EA7B-4794-A09D-535BB464AF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001294"/>
            <a:ext cx="5569974" cy="2826650"/>
          </a:xfrm>
          <a:prstGeom prst="rect">
            <a:avLst/>
          </a:prstGeom>
        </p:spPr>
      </p:pic>
      <p:pic>
        <p:nvPicPr>
          <p:cNvPr id="7" name="图片 6" descr="手机屏幕的截图&#10;&#10;描述已自动生成">
            <a:extLst>
              <a:ext uri="{FF2B5EF4-FFF2-40B4-BE49-F238E27FC236}">
                <a16:creationId xmlns:a16="http://schemas.microsoft.com/office/drawing/2014/main" id="{99EC4C00-816B-425D-A295-75CD229C4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257" y="3726417"/>
            <a:ext cx="4925961" cy="2972937"/>
          </a:xfrm>
          <a:prstGeom prst="rect">
            <a:avLst/>
          </a:prstGeom>
        </p:spPr>
      </p:pic>
    </p:spTree>
    <p:extLst>
      <p:ext uri="{BB962C8B-B14F-4D97-AF65-F5344CB8AC3E}">
        <p14:creationId xmlns:p14="http://schemas.microsoft.com/office/powerpoint/2010/main" val="489841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46B1A-5443-493B-85D7-BA7A36858AFC}"/>
              </a:ext>
            </a:extLst>
          </p:cNvPr>
          <p:cNvSpPr>
            <a:spLocks noGrp="1"/>
          </p:cNvSpPr>
          <p:nvPr>
            <p:ph type="title"/>
          </p:nvPr>
        </p:nvSpPr>
        <p:spPr/>
        <p:txBody>
          <a:bodyPr/>
          <a:lstStyle/>
          <a:p>
            <a:r>
              <a:rPr lang="en-US" altLang="zh-CN" sz="3800" dirty="0">
                <a:solidFill>
                  <a:prstClr val="black"/>
                </a:solidFill>
              </a:rPr>
              <a:t>Simple and Accurate Dependency Parsing</a:t>
            </a:r>
            <a:br>
              <a:rPr lang="en-US" altLang="zh-CN" sz="3800" dirty="0">
                <a:solidFill>
                  <a:prstClr val="black"/>
                </a:solidFill>
              </a:rPr>
            </a:br>
            <a:r>
              <a:rPr lang="en-US" altLang="zh-CN" sz="3800" dirty="0">
                <a:solidFill>
                  <a:prstClr val="black"/>
                </a:solidFill>
              </a:rPr>
              <a:t>Using Bidirectional LSTM Feature Representations</a:t>
            </a:r>
            <a:endParaRPr lang="zh-CN" altLang="en-US" dirty="0"/>
          </a:p>
        </p:txBody>
      </p:sp>
      <p:sp>
        <p:nvSpPr>
          <p:cNvPr id="3" name="内容占位符 2">
            <a:extLst>
              <a:ext uri="{FF2B5EF4-FFF2-40B4-BE49-F238E27FC236}">
                <a16:creationId xmlns:a16="http://schemas.microsoft.com/office/drawing/2014/main" id="{DF0D25CF-1F48-4920-96FF-914D45E7F37F}"/>
              </a:ext>
            </a:extLst>
          </p:cNvPr>
          <p:cNvSpPr>
            <a:spLocks noGrp="1"/>
          </p:cNvSpPr>
          <p:nvPr>
            <p:ph idx="1"/>
          </p:nvPr>
        </p:nvSpPr>
        <p:spPr>
          <a:xfrm>
            <a:off x="838200" y="1825625"/>
            <a:ext cx="3188111" cy="4351338"/>
          </a:xfrm>
        </p:spPr>
        <p:txBody>
          <a:bodyPr/>
          <a:lstStyle/>
          <a:p>
            <a:pPr algn="just"/>
            <a:r>
              <a:rPr lang="zh-CN" altLang="en-US" dirty="0"/>
              <a:t>最后，论文展示了本论文模型与其他模型的效果对比：</a:t>
            </a:r>
          </a:p>
        </p:txBody>
      </p:sp>
      <p:pic>
        <p:nvPicPr>
          <p:cNvPr id="5" name="图片 4" descr="一些文字和图片的手机截图&#10;&#10;描述已自动生成">
            <a:extLst>
              <a:ext uri="{FF2B5EF4-FFF2-40B4-BE49-F238E27FC236}">
                <a16:creationId xmlns:a16="http://schemas.microsoft.com/office/drawing/2014/main" id="{920649D3-1376-4F9C-A878-C3489528F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11" y="1690688"/>
            <a:ext cx="7987046" cy="5112564"/>
          </a:xfrm>
          <a:prstGeom prst="rect">
            <a:avLst/>
          </a:prstGeom>
        </p:spPr>
      </p:pic>
    </p:spTree>
    <p:extLst>
      <p:ext uri="{BB962C8B-B14F-4D97-AF65-F5344CB8AC3E}">
        <p14:creationId xmlns:p14="http://schemas.microsoft.com/office/powerpoint/2010/main" val="1201264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A1A02-3CAE-4F50-84DF-60E278F996DB}"/>
              </a:ext>
            </a:extLst>
          </p:cNvPr>
          <p:cNvSpPr>
            <a:spLocks noGrp="1"/>
          </p:cNvSpPr>
          <p:nvPr>
            <p:ph type="title"/>
          </p:nvPr>
        </p:nvSpPr>
        <p:spPr/>
        <p:txBody>
          <a:bodyPr/>
          <a:lstStyle/>
          <a:p>
            <a:r>
              <a:rPr lang="en-US" altLang="zh-CN" dirty="0"/>
              <a:t>Dependency Formalisms</a:t>
            </a:r>
            <a:endParaRPr lang="zh-CN" altLang="en-US" dirty="0"/>
          </a:p>
        </p:txBody>
      </p:sp>
      <p:sp>
        <p:nvSpPr>
          <p:cNvPr id="3" name="内容占位符 2">
            <a:extLst>
              <a:ext uri="{FF2B5EF4-FFF2-40B4-BE49-F238E27FC236}">
                <a16:creationId xmlns:a16="http://schemas.microsoft.com/office/drawing/2014/main" id="{81CF929B-A219-4E3A-97D6-B1027DB7C83B}"/>
              </a:ext>
            </a:extLst>
          </p:cNvPr>
          <p:cNvSpPr>
            <a:spLocks noGrp="1"/>
          </p:cNvSpPr>
          <p:nvPr>
            <p:ph idx="1"/>
          </p:nvPr>
        </p:nvSpPr>
        <p:spPr/>
        <p:txBody>
          <a:bodyPr/>
          <a:lstStyle/>
          <a:p>
            <a:pPr algn="just"/>
            <a:r>
              <a:rPr lang="zh-CN" altLang="en-US" dirty="0"/>
              <a:t>依存结构，也称依存树</a:t>
            </a:r>
            <a:r>
              <a:rPr lang="en-US" altLang="zh-CN" dirty="0"/>
              <a:t>(dependency tree)</a:t>
            </a:r>
            <a:r>
              <a:rPr lang="zh-CN" altLang="en-US" dirty="0"/>
              <a:t>，是一种满足下列条件的有向图</a:t>
            </a:r>
            <a:r>
              <a:rPr lang="en-US" altLang="zh-CN" dirty="0"/>
              <a:t>(directed graph)</a:t>
            </a:r>
            <a:r>
              <a:rPr lang="zh-CN" altLang="en-US" dirty="0"/>
              <a:t>：</a:t>
            </a:r>
            <a:endParaRPr lang="en-US" altLang="zh-CN" dirty="0"/>
          </a:p>
          <a:p>
            <a:pPr lvl="1" algn="just"/>
            <a:r>
              <a:rPr lang="en-US" altLang="zh-CN" dirty="0"/>
              <a:t>G = (V, A)</a:t>
            </a:r>
            <a:r>
              <a:rPr lang="zh-CN" altLang="en-US" dirty="0"/>
              <a:t>：</a:t>
            </a:r>
            <a:r>
              <a:rPr lang="en-US" altLang="zh-CN" dirty="0"/>
              <a:t>V</a:t>
            </a:r>
            <a:r>
              <a:rPr lang="zh-CN" altLang="en-US" dirty="0"/>
              <a:t>代表句子中的每个字及标点符号，有时也代表词干或者前后缀等；</a:t>
            </a:r>
            <a:r>
              <a:rPr lang="en-US" altLang="zh-CN" dirty="0"/>
              <a:t>A</a:t>
            </a:r>
            <a:r>
              <a:rPr lang="zh-CN" altLang="en-US" dirty="0"/>
              <a:t>代表有向边，描述</a:t>
            </a:r>
            <a:r>
              <a:rPr lang="en-US" altLang="zh-CN" dirty="0"/>
              <a:t>V</a:t>
            </a:r>
            <a:r>
              <a:rPr lang="zh-CN" altLang="en-US" dirty="0"/>
              <a:t>间的</a:t>
            </a:r>
            <a:r>
              <a:rPr lang="en-US" altLang="zh-CN" dirty="0"/>
              <a:t>head-dependent</a:t>
            </a:r>
            <a:r>
              <a:rPr lang="zh-CN" altLang="en-US" dirty="0"/>
              <a:t>关系和语义关系类别；</a:t>
            </a:r>
            <a:endParaRPr lang="en-US" altLang="zh-CN" dirty="0"/>
          </a:p>
          <a:p>
            <a:pPr lvl="1" algn="just"/>
            <a:r>
              <a:rPr lang="zh-CN" altLang="en-US" dirty="0"/>
              <a:t>依存树有一个根节点</a:t>
            </a:r>
            <a:r>
              <a:rPr lang="en-US" altLang="zh-CN" dirty="0"/>
              <a:t>(root)</a:t>
            </a:r>
            <a:r>
              <a:rPr lang="zh-CN" altLang="en-US" dirty="0"/>
              <a:t>，该节点没有入边；</a:t>
            </a:r>
            <a:endParaRPr lang="en-US" altLang="zh-CN" dirty="0"/>
          </a:p>
          <a:p>
            <a:pPr lvl="1" algn="just"/>
            <a:r>
              <a:rPr lang="zh-CN" altLang="en-US" dirty="0"/>
              <a:t>除了根节点，依存树的每个节点都有且仅有一个入边；</a:t>
            </a:r>
            <a:endParaRPr lang="en-US" altLang="zh-CN" dirty="0"/>
          </a:p>
          <a:p>
            <a:pPr lvl="1" algn="just"/>
            <a:r>
              <a:rPr lang="zh-CN" altLang="en-US" dirty="0"/>
              <a:t>依存树是连通图、无环图，从根节点到每个节点</a:t>
            </a:r>
            <a:r>
              <a:rPr lang="en-US" altLang="zh-CN" dirty="0"/>
              <a:t>V</a:t>
            </a:r>
            <a:r>
              <a:rPr lang="zh-CN" altLang="en-US" dirty="0"/>
              <a:t>都有一条唯一的路径；</a:t>
            </a:r>
            <a:endParaRPr lang="en-US" altLang="zh-CN" dirty="0"/>
          </a:p>
          <a:p>
            <a:pPr algn="just"/>
            <a:endParaRPr lang="en-US" altLang="zh-CN" dirty="0"/>
          </a:p>
          <a:p>
            <a:pPr algn="just"/>
            <a:r>
              <a:rPr lang="zh-CN" altLang="en-US" dirty="0"/>
              <a:t>虽然不同的依存语法还有各自不同的依存树约束条件，但上述条件总是需要被满足的。</a:t>
            </a:r>
          </a:p>
        </p:txBody>
      </p:sp>
    </p:spTree>
    <p:extLst>
      <p:ext uri="{BB962C8B-B14F-4D97-AF65-F5344CB8AC3E}">
        <p14:creationId xmlns:p14="http://schemas.microsoft.com/office/powerpoint/2010/main" val="1427522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B2CF9-248B-4596-B0F1-1654FFC8F959}"/>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822271D4-DF01-4643-A11D-B1B717BDBCA8}"/>
              </a:ext>
            </a:extLst>
          </p:cNvPr>
          <p:cNvSpPr>
            <a:spLocks noGrp="1"/>
          </p:cNvSpPr>
          <p:nvPr>
            <p:ph idx="1"/>
          </p:nvPr>
        </p:nvSpPr>
        <p:spPr/>
        <p:txBody>
          <a:bodyPr/>
          <a:lstStyle/>
          <a:p>
            <a:r>
              <a:rPr lang="zh-CN" altLang="en-US" dirty="0"/>
              <a:t>完成</a:t>
            </a:r>
            <a:r>
              <a:rPr lang="en-US" altLang="zh-CN" dirty="0"/>
              <a:t>PPT</a:t>
            </a:r>
            <a:r>
              <a:rPr lang="zh-CN" altLang="en-US" dirty="0"/>
              <a:t>中的亲自实现的部分</a:t>
            </a:r>
            <a:endParaRPr lang="en-US" altLang="zh-CN" dirty="0"/>
          </a:p>
          <a:p>
            <a:r>
              <a:rPr lang="zh-CN" altLang="en-US" dirty="0"/>
              <a:t>完成教材中第十五章的课后习题</a:t>
            </a:r>
            <a:endParaRPr lang="en-US" altLang="zh-CN" dirty="0"/>
          </a:p>
          <a:p>
            <a:r>
              <a:rPr lang="zh-CN" altLang="en-US" dirty="0"/>
              <a:t>阅读论文“</a:t>
            </a:r>
            <a:r>
              <a:rPr lang="en-US" altLang="zh-CN" dirty="0">
                <a:solidFill>
                  <a:prstClr val="black"/>
                </a:solidFill>
              </a:rPr>
              <a:t>Simple and Accurate Dependency Parsing Using Bidirectional LSTM Feature Representations</a:t>
            </a:r>
            <a:r>
              <a:rPr lang="zh-CN" altLang="en-US" dirty="0"/>
              <a:t>”</a:t>
            </a:r>
            <a:endParaRPr lang="en-US" altLang="zh-CN" dirty="0"/>
          </a:p>
          <a:p>
            <a:r>
              <a:rPr lang="zh-CN" altLang="en-US" dirty="0"/>
              <a:t>阅读论文“</a:t>
            </a:r>
            <a:r>
              <a:rPr lang="en-US" altLang="zh-CN" dirty="0"/>
              <a:t>Stanford’s Graph-based Neural Dependency Parser at the </a:t>
            </a:r>
            <a:r>
              <a:rPr lang="en-US" altLang="zh-CN" dirty="0" err="1"/>
              <a:t>CoNLL</a:t>
            </a:r>
            <a:r>
              <a:rPr lang="en-US" altLang="zh-CN" dirty="0"/>
              <a:t> 2017 Shared Task</a:t>
            </a:r>
            <a:r>
              <a:rPr lang="zh-CN" altLang="en-US" dirty="0"/>
              <a:t>”</a:t>
            </a:r>
            <a:endParaRPr lang="en-US" altLang="zh-CN" dirty="0"/>
          </a:p>
        </p:txBody>
      </p:sp>
    </p:spTree>
    <p:extLst>
      <p:ext uri="{BB962C8B-B14F-4D97-AF65-F5344CB8AC3E}">
        <p14:creationId xmlns:p14="http://schemas.microsoft.com/office/powerpoint/2010/main" val="2328492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8D75A3-00C1-41A9-88D7-351F8FDC97C2}"/>
              </a:ext>
            </a:extLst>
          </p:cNvPr>
          <p:cNvSpPr>
            <a:spLocks noGrp="1"/>
          </p:cNvSpPr>
          <p:nvPr>
            <p:ph type="ctrTitle"/>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3933854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6CBFBB-BFAB-4E3D-9ABF-E3DBD436004B}"/>
              </a:ext>
            </a:extLst>
          </p:cNvPr>
          <p:cNvSpPr>
            <a:spLocks noGrp="1"/>
          </p:cNvSpPr>
          <p:nvPr>
            <p:ph type="title"/>
          </p:nvPr>
        </p:nvSpPr>
        <p:spPr/>
        <p:txBody>
          <a:bodyPr/>
          <a:lstStyle/>
          <a:p>
            <a:r>
              <a:rPr lang="en-US" altLang="zh-CN" dirty="0"/>
              <a:t>Projectivity</a:t>
            </a:r>
            <a:endParaRPr lang="zh-CN" altLang="en-US" dirty="0"/>
          </a:p>
        </p:txBody>
      </p:sp>
      <p:sp>
        <p:nvSpPr>
          <p:cNvPr id="3" name="内容占位符 2">
            <a:extLst>
              <a:ext uri="{FF2B5EF4-FFF2-40B4-BE49-F238E27FC236}">
                <a16:creationId xmlns:a16="http://schemas.microsoft.com/office/drawing/2014/main" id="{D61B31BB-1A74-4146-9F00-2D9DAEDFD6DF}"/>
              </a:ext>
            </a:extLst>
          </p:cNvPr>
          <p:cNvSpPr>
            <a:spLocks noGrp="1"/>
          </p:cNvSpPr>
          <p:nvPr>
            <p:ph idx="1"/>
          </p:nvPr>
        </p:nvSpPr>
        <p:spPr>
          <a:xfrm>
            <a:off x="838200" y="1825625"/>
            <a:ext cx="10515600" cy="4351338"/>
          </a:xfrm>
        </p:spPr>
        <p:txBody>
          <a:bodyPr/>
          <a:lstStyle/>
          <a:p>
            <a:pPr algn="just"/>
            <a:r>
              <a:rPr lang="zh-CN" altLang="en-US" dirty="0"/>
              <a:t>射影性</a:t>
            </a:r>
            <a:r>
              <a:rPr lang="en-US" altLang="zh-CN" dirty="0"/>
              <a:t>(projectivity)</a:t>
            </a:r>
            <a:r>
              <a:rPr lang="zh-CN" altLang="en-US" dirty="0"/>
              <a:t>是另一种对依存树的约束，如下例：</a:t>
            </a:r>
            <a:endParaRPr lang="en-US" altLang="zh-CN" dirty="0"/>
          </a:p>
          <a:p>
            <a:pPr lvl="1" algn="just"/>
            <a:r>
              <a:rPr lang="zh-CN" altLang="en-US" dirty="0"/>
              <a:t>一条有向边是</a:t>
            </a:r>
            <a:r>
              <a:rPr lang="en-US" altLang="zh-CN" dirty="0"/>
              <a:t>projective</a:t>
            </a:r>
            <a:r>
              <a:rPr lang="zh-CN" altLang="en-US" dirty="0"/>
              <a:t>，当此边的</a:t>
            </a:r>
            <a:r>
              <a:rPr lang="en-US" altLang="zh-CN" dirty="0"/>
              <a:t>head</a:t>
            </a:r>
            <a:r>
              <a:rPr lang="zh-CN" altLang="en-US" dirty="0"/>
              <a:t>总有一条路径达到所有</a:t>
            </a:r>
            <a:r>
              <a:rPr lang="en-US" altLang="zh-CN" dirty="0"/>
              <a:t>head</a:t>
            </a:r>
            <a:r>
              <a:rPr lang="zh-CN" altLang="en-US" dirty="0"/>
              <a:t>与</a:t>
            </a:r>
            <a:r>
              <a:rPr lang="en-US" altLang="zh-CN" dirty="0"/>
              <a:t>dependent</a:t>
            </a:r>
            <a:r>
              <a:rPr lang="zh-CN" altLang="en-US" dirty="0"/>
              <a:t>之间的词；如：</a:t>
            </a:r>
            <a:r>
              <a:rPr lang="en-US" altLang="zh-CN" dirty="0"/>
              <a:t>canceled</a:t>
            </a:r>
            <a:r>
              <a:rPr lang="en-US" altLang="zh-CN" dirty="0">
                <a:sym typeface="Wingdings" panose="05000000000000000000" pitchFamily="2" charset="2"/>
              </a:rPr>
              <a:t>flight</a:t>
            </a:r>
            <a:r>
              <a:rPr lang="zh-CN" altLang="en-US" dirty="0">
                <a:sym typeface="Wingdings" panose="05000000000000000000" pitchFamily="2" charset="2"/>
              </a:rPr>
              <a:t>是</a:t>
            </a:r>
            <a:r>
              <a:rPr lang="en-US" altLang="zh-CN" dirty="0">
                <a:sym typeface="Wingdings" panose="05000000000000000000" pitchFamily="2" charset="2"/>
              </a:rPr>
              <a:t>projective</a:t>
            </a:r>
            <a:r>
              <a:rPr lang="zh-CN" altLang="en-US" dirty="0">
                <a:sym typeface="Wingdings" panose="05000000000000000000" pitchFamily="2" charset="2"/>
              </a:rPr>
              <a:t>，</a:t>
            </a:r>
            <a:r>
              <a:rPr lang="en-US" altLang="zh-CN" dirty="0">
                <a:sym typeface="Wingdings" panose="05000000000000000000" pitchFamily="2" charset="2"/>
              </a:rPr>
              <a:t>flightwas</a:t>
            </a:r>
            <a:r>
              <a:rPr lang="zh-CN" altLang="en-US" dirty="0">
                <a:sym typeface="Wingdings" panose="05000000000000000000" pitchFamily="2" charset="2"/>
              </a:rPr>
              <a:t>不是</a:t>
            </a:r>
            <a:r>
              <a:rPr lang="en-US" altLang="zh-CN" dirty="0">
                <a:sym typeface="Wingdings" panose="05000000000000000000" pitchFamily="2" charset="2"/>
              </a:rPr>
              <a:t>projective</a:t>
            </a:r>
            <a:r>
              <a:rPr lang="zh-CN" altLang="en-US" dirty="0">
                <a:sym typeface="Wingdings" panose="05000000000000000000" pitchFamily="2" charset="2"/>
              </a:rPr>
              <a:t>；</a:t>
            </a:r>
            <a:endParaRPr lang="en-US" altLang="zh-CN" dirty="0">
              <a:sym typeface="Wingdings" panose="05000000000000000000" pitchFamily="2" charset="2"/>
            </a:endParaRPr>
          </a:p>
          <a:p>
            <a:pPr lvl="1" algn="just"/>
            <a:r>
              <a:rPr lang="zh-CN" altLang="en-US" dirty="0"/>
              <a:t>依存树是</a:t>
            </a:r>
            <a:r>
              <a:rPr lang="en-US" altLang="zh-CN" dirty="0"/>
              <a:t>projective</a:t>
            </a:r>
            <a:r>
              <a:rPr lang="zh-CN" altLang="en-US" dirty="0"/>
              <a:t>，当依存树的所有边都是</a:t>
            </a:r>
            <a:r>
              <a:rPr lang="en-US" altLang="zh-CN" dirty="0"/>
              <a:t>projective</a:t>
            </a:r>
            <a:r>
              <a:rPr lang="zh-CN" altLang="en-US" dirty="0"/>
              <a:t>；我们可以从下图总结一个规律：当依存树的所有边都不相交时，依存树是</a:t>
            </a:r>
            <a:r>
              <a:rPr lang="en-US" altLang="zh-CN" dirty="0"/>
              <a:t>projective</a:t>
            </a:r>
            <a:r>
              <a:rPr lang="zh-CN" altLang="en-US" dirty="0"/>
              <a:t>；</a:t>
            </a:r>
          </a:p>
        </p:txBody>
      </p:sp>
      <p:pic>
        <p:nvPicPr>
          <p:cNvPr id="5" name="图片 4" descr="地图的截图&#10;&#10;描述已自动生成">
            <a:extLst>
              <a:ext uri="{FF2B5EF4-FFF2-40B4-BE49-F238E27FC236}">
                <a16:creationId xmlns:a16="http://schemas.microsoft.com/office/drawing/2014/main" id="{59298895-B87E-453A-B408-3FC5615DF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826" y="4391118"/>
            <a:ext cx="8086347" cy="1920782"/>
          </a:xfrm>
          <a:prstGeom prst="rect">
            <a:avLst/>
          </a:prstGeom>
        </p:spPr>
      </p:pic>
    </p:spTree>
    <p:extLst>
      <p:ext uri="{BB962C8B-B14F-4D97-AF65-F5344CB8AC3E}">
        <p14:creationId xmlns:p14="http://schemas.microsoft.com/office/powerpoint/2010/main" val="199124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91DD1-7216-4DD7-A055-82FE6B647E43}"/>
              </a:ext>
            </a:extLst>
          </p:cNvPr>
          <p:cNvSpPr>
            <a:spLocks noGrp="1"/>
          </p:cNvSpPr>
          <p:nvPr>
            <p:ph type="title"/>
          </p:nvPr>
        </p:nvSpPr>
        <p:spPr/>
        <p:txBody>
          <a:bodyPr/>
          <a:lstStyle/>
          <a:p>
            <a:r>
              <a:rPr lang="en-US" altLang="zh-CN" dirty="0"/>
              <a:t>Projectivity</a:t>
            </a:r>
            <a:endParaRPr lang="zh-CN" altLang="en-US" dirty="0"/>
          </a:p>
        </p:txBody>
      </p:sp>
      <p:sp>
        <p:nvSpPr>
          <p:cNvPr id="3" name="内容占位符 2">
            <a:extLst>
              <a:ext uri="{FF2B5EF4-FFF2-40B4-BE49-F238E27FC236}">
                <a16:creationId xmlns:a16="http://schemas.microsoft.com/office/drawing/2014/main" id="{D57D6670-C523-44E7-8CD9-AF409871BC97}"/>
              </a:ext>
            </a:extLst>
          </p:cNvPr>
          <p:cNvSpPr>
            <a:spLocks noGrp="1"/>
          </p:cNvSpPr>
          <p:nvPr>
            <p:ph idx="1"/>
          </p:nvPr>
        </p:nvSpPr>
        <p:spPr>
          <a:xfrm>
            <a:off x="838200" y="1825624"/>
            <a:ext cx="10515600" cy="4796401"/>
          </a:xfrm>
        </p:spPr>
        <p:txBody>
          <a:bodyPr>
            <a:normAutofit/>
          </a:bodyPr>
          <a:lstStyle/>
          <a:p>
            <a:pPr algn="just"/>
            <a:r>
              <a:rPr lang="zh-CN" altLang="en-US" dirty="0"/>
              <a:t>射影性反映句子中的词序性质，受语言的词序灵活度影响；上例如改成下式，则具有射影性结构：</a:t>
            </a:r>
            <a:endParaRPr lang="en-US" altLang="zh-CN" dirty="0"/>
          </a:p>
          <a:p>
            <a:pPr marL="0" indent="0" algn="just">
              <a:buNone/>
            </a:pPr>
            <a:endParaRPr lang="en-US" altLang="zh-CN" dirty="0"/>
          </a:p>
          <a:p>
            <a:pPr marL="0" indent="0" algn="ctr">
              <a:buNone/>
            </a:pPr>
            <a:r>
              <a:rPr lang="en-US" altLang="zh-CN" dirty="0"/>
              <a:t>JetBlue canceled our flight which was already late this morning</a:t>
            </a:r>
          </a:p>
          <a:p>
            <a:pPr algn="just"/>
            <a:r>
              <a:rPr lang="zh-CN" altLang="en-US" dirty="0"/>
              <a:t>依存分析强调依存树的射影性，主要有以下几点原因：</a:t>
            </a:r>
            <a:endParaRPr lang="en-US" altLang="zh-CN" dirty="0"/>
          </a:p>
          <a:p>
            <a:pPr lvl="1" algn="just"/>
            <a:r>
              <a:rPr lang="zh-CN" altLang="en-US" dirty="0"/>
              <a:t>大部分依存分析的</a:t>
            </a:r>
            <a:r>
              <a:rPr lang="en-US" altLang="zh-CN" dirty="0"/>
              <a:t>treebank</a:t>
            </a:r>
            <a:r>
              <a:rPr lang="zh-CN" altLang="en-US" dirty="0"/>
              <a:t>都是根据</a:t>
            </a:r>
            <a:r>
              <a:rPr lang="en-US" altLang="zh-CN" dirty="0"/>
              <a:t>head-finding</a:t>
            </a:r>
            <a:r>
              <a:rPr lang="zh-CN" altLang="en-US" dirty="0"/>
              <a:t>规则自动从</a:t>
            </a:r>
            <a:r>
              <a:rPr lang="en-US" altLang="zh-CN" dirty="0"/>
              <a:t>phrased-structure</a:t>
            </a:r>
            <a:r>
              <a:rPr lang="zh-CN" altLang="en-US" dirty="0"/>
              <a:t>的</a:t>
            </a:r>
            <a:r>
              <a:rPr lang="en-US" altLang="zh-CN" dirty="0"/>
              <a:t>treebank</a:t>
            </a:r>
            <a:r>
              <a:rPr lang="zh-CN" altLang="en-US" dirty="0"/>
              <a:t>转换而来的，由于转换前的解析树都是</a:t>
            </a:r>
            <a:r>
              <a:rPr lang="en-US" altLang="zh-CN" dirty="0"/>
              <a:t>CFG</a:t>
            </a:r>
            <a:r>
              <a:rPr lang="zh-CN" altLang="en-US" dirty="0"/>
              <a:t>解析树，因此保证了依存分析</a:t>
            </a:r>
            <a:r>
              <a:rPr lang="en-US" altLang="zh-CN" dirty="0"/>
              <a:t>treebank</a:t>
            </a:r>
            <a:r>
              <a:rPr lang="zh-CN" altLang="en-US" dirty="0"/>
              <a:t>的样本的依存树都是</a:t>
            </a:r>
            <a:r>
              <a:rPr lang="en-US" altLang="zh-CN" dirty="0"/>
              <a:t>projective</a:t>
            </a:r>
            <a:r>
              <a:rPr lang="zh-CN" altLang="en-US" dirty="0"/>
              <a:t>；</a:t>
            </a:r>
            <a:endParaRPr lang="en-US" altLang="zh-CN" dirty="0"/>
          </a:p>
          <a:p>
            <a:pPr lvl="1" algn="just"/>
            <a:r>
              <a:rPr lang="zh-CN" altLang="en-US" dirty="0"/>
              <a:t>许多依存分析的算法要求射影性；</a:t>
            </a:r>
            <a:r>
              <a:rPr lang="en-US" altLang="zh-CN" dirty="0"/>
              <a:t>transition-based</a:t>
            </a:r>
            <a:r>
              <a:rPr lang="zh-CN" altLang="en-US" dirty="0"/>
              <a:t>算法只能处理具有射影性结构的句子，当处理</a:t>
            </a:r>
            <a:r>
              <a:rPr lang="en-US" altLang="zh-CN" dirty="0"/>
              <a:t>non-projective</a:t>
            </a:r>
            <a:r>
              <a:rPr lang="zh-CN" altLang="en-US" dirty="0"/>
              <a:t>的句子时总会出错；这种算法限制是提出更灵活的</a:t>
            </a:r>
            <a:r>
              <a:rPr lang="en-US" altLang="zh-CN" dirty="0"/>
              <a:t>graph-based</a:t>
            </a:r>
            <a:r>
              <a:rPr lang="zh-CN" altLang="en-US" dirty="0"/>
              <a:t>算法的动机之一。</a:t>
            </a:r>
          </a:p>
        </p:txBody>
      </p:sp>
      <p:sp>
        <p:nvSpPr>
          <p:cNvPr id="4" name="椭圆 3">
            <a:extLst>
              <a:ext uri="{FF2B5EF4-FFF2-40B4-BE49-F238E27FC236}">
                <a16:creationId xmlns:a16="http://schemas.microsoft.com/office/drawing/2014/main" id="{04402F23-2EE9-4528-B105-45378B4930AC}"/>
              </a:ext>
            </a:extLst>
          </p:cNvPr>
          <p:cNvSpPr/>
          <p:nvPr/>
        </p:nvSpPr>
        <p:spPr>
          <a:xfrm>
            <a:off x="8834284" y="3151187"/>
            <a:ext cx="2256503" cy="653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上弧形 6">
            <a:extLst>
              <a:ext uri="{FF2B5EF4-FFF2-40B4-BE49-F238E27FC236}">
                <a16:creationId xmlns:a16="http://schemas.microsoft.com/office/drawing/2014/main" id="{CD74A4A3-9A6B-452F-89A0-9C24D033BF4C}"/>
              </a:ext>
            </a:extLst>
          </p:cNvPr>
          <p:cNvSpPr/>
          <p:nvPr/>
        </p:nvSpPr>
        <p:spPr>
          <a:xfrm>
            <a:off x="5369011" y="2780270"/>
            <a:ext cx="3805881" cy="45102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13591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7591E-1143-4D88-87DC-AA8F71022AA1}"/>
              </a:ext>
            </a:extLst>
          </p:cNvPr>
          <p:cNvSpPr>
            <a:spLocks noGrp="1"/>
          </p:cNvSpPr>
          <p:nvPr>
            <p:ph type="title"/>
          </p:nvPr>
        </p:nvSpPr>
        <p:spPr/>
        <p:txBody>
          <a:bodyPr/>
          <a:lstStyle/>
          <a:p>
            <a:r>
              <a:rPr lang="en-US" altLang="zh-CN" dirty="0"/>
              <a:t>Dependency Treebanks</a:t>
            </a:r>
            <a:endParaRPr lang="zh-CN" altLang="en-US" dirty="0"/>
          </a:p>
        </p:txBody>
      </p:sp>
      <p:sp>
        <p:nvSpPr>
          <p:cNvPr id="3" name="内容占位符 2">
            <a:extLst>
              <a:ext uri="{FF2B5EF4-FFF2-40B4-BE49-F238E27FC236}">
                <a16:creationId xmlns:a16="http://schemas.microsoft.com/office/drawing/2014/main" id="{034EE3B3-06F8-4AF0-AA51-EC3FE8E9B687}"/>
              </a:ext>
            </a:extLst>
          </p:cNvPr>
          <p:cNvSpPr>
            <a:spLocks noGrp="1"/>
          </p:cNvSpPr>
          <p:nvPr>
            <p:ph idx="1"/>
          </p:nvPr>
        </p:nvSpPr>
        <p:spPr/>
        <p:txBody>
          <a:bodyPr/>
          <a:lstStyle/>
          <a:p>
            <a:pPr algn="just"/>
            <a:r>
              <a:rPr lang="zh-CN" altLang="en-US" dirty="0"/>
              <a:t>与成分句法分析一样，</a:t>
            </a:r>
            <a:r>
              <a:rPr lang="en-US" altLang="zh-CN" dirty="0"/>
              <a:t>treebank</a:t>
            </a:r>
            <a:r>
              <a:rPr lang="zh-CN" altLang="en-US" dirty="0"/>
              <a:t>对训练和评估依存分析解析器来说也是至关重要的；通常可通过人工标注、</a:t>
            </a:r>
            <a:r>
              <a:rPr lang="en-US" altLang="zh-CN" dirty="0"/>
              <a:t>EM</a:t>
            </a:r>
            <a:r>
              <a:rPr lang="zh-CN" altLang="en-US" dirty="0"/>
              <a:t>或基于规则转变已存在的</a:t>
            </a:r>
            <a:r>
              <a:rPr lang="en-US" altLang="zh-CN" dirty="0"/>
              <a:t>treebank</a:t>
            </a:r>
            <a:r>
              <a:rPr lang="zh-CN" altLang="en-US" dirty="0"/>
              <a:t>几种方式获得；</a:t>
            </a:r>
            <a:endParaRPr lang="en-US" altLang="zh-CN" dirty="0"/>
          </a:p>
          <a:p>
            <a:pPr algn="just"/>
            <a:r>
              <a:rPr lang="zh-CN" altLang="en-US" dirty="0"/>
              <a:t>对于形态学丰富的语言，如捷克语、印地语等，大部分</a:t>
            </a:r>
            <a:r>
              <a:rPr lang="en-US" altLang="zh-CN" dirty="0"/>
              <a:t>treebank</a:t>
            </a:r>
            <a:r>
              <a:rPr lang="zh-CN" altLang="en-US" dirty="0"/>
              <a:t>是由人工标注的，如</a:t>
            </a:r>
            <a:r>
              <a:rPr lang="en-US" altLang="zh-CN" dirty="0" err="1"/>
              <a:t>Bejeck</a:t>
            </a:r>
            <a:r>
              <a:rPr lang="en-US" altLang="zh-CN" dirty="0"/>
              <a:t>(2013)</a:t>
            </a:r>
            <a:r>
              <a:rPr lang="zh-CN" altLang="en-US" dirty="0"/>
              <a:t>等创造的</a:t>
            </a:r>
            <a:r>
              <a:rPr lang="en-US" altLang="zh-CN" dirty="0"/>
              <a:t>Prague Dependency Treebank</a:t>
            </a:r>
            <a:r>
              <a:rPr lang="zh-CN" altLang="en-US" dirty="0"/>
              <a:t>；</a:t>
            </a:r>
            <a:endParaRPr lang="en-US" altLang="zh-CN" dirty="0"/>
          </a:p>
          <a:p>
            <a:pPr algn="just"/>
            <a:r>
              <a:rPr lang="zh-CN" altLang="en-US" dirty="0"/>
              <a:t>对于英语，主要的</a:t>
            </a:r>
            <a:r>
              <a:rPr lang="en-US" altLang="zh-CN" dirty="0"/>
              <a:t>treebank</a:t>
            </a:r>
            <a:r>
              <a:rPr lang="zh-CN" altLang="en-US" dirty="0"/>
              <a:t>大多都是从已经存在的</a:t>
            </a:r>
            <a:r>
              <a:rPr lang="en-US" altLang="zh-CN" dirty="0"/>
              <a:t>phrased-based treebank</a:t>
            </a:r>
            <a:r>
              <a:rPr lang="zh-CN" altLang="en-US" dirty="0"/>
              <a:t>中转换而来的；</a:t>
            </a:r>
            <a:r>
              <a:rPr lang="en-US" altLang="zh-CN" dirty="0" err="1"/>
              <a:t>Hovy</a:t>
            </a:r>
            <a:r>
              <a:rPr lang="en-US" altLang="zh-CN" dirty="0"/>
              <a:t>(2006)</a:t>
            </a:r>
            <a:r>
              <a:rPr lang="zh-CN" altLang="en-US" dirty="0"/>
              <a:t>等创造的</a:t>
            </a:r>
            <a:r>
              <a:rPr lang="en-US" altLang="zh-CN" dirty="0" err="1"/>
              <a:t>OntoNotes</a:t>
            </a:r>
            <a:r>
              <a:rPr lang="zh-CN" altLang="en-US" dirty="0"/>
              <a:t>项目还从传统的新闻文本拓展到电话记录、网络博客、广播、</a:t>
            </a:r>
            <a:r>
              <a:rPr lang="en-US" altLang="zh-CN" dirty="0" err="1"/>
              <a:t>talkshow</a:t>
            </a:r>
            <a:r>
              <a:rPr lang="zh-CN" altLang="en-US" dirty="0"/>
              <a:t>等，横跨英语、中文、阿拉伯语等；</a:t>
            </a:r>
            <a:endParaRPr lang="en-US" altLang="zh-CN" dirty="0"/>
          </a:p>
        </p:txBody>
      </p:sp>
    </p:spTree>
    <p:extLst>
      <p:ext uri="{BB962C8B-B14F-4D97-AF65-F5344CB8AC3E}">
        <p14:creationId xmlns:p14="http://schemas.microsoft.com/office/powerpoint/2010/main" val="16173641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15522</TotalTime>
  <Words>6021</Words>
  <Application>Microsoft Office PowerPoint</Application>
  <PresentationFormat>宽屏</PresentationFormat>
  <Paragraphs>303</Paragraphs>
  <Slides>61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61</vt:i4>
      </vt:variant>
    </vt:vector>
  </HeadingPairs>
  <TitlesOfParts>
    <vt:vector size="66" baseType="lpstr">
      <vt:lpstr>等线</vt:lpstr>
      <vt:lpstr>等线 Light</vt:lpstr>
      <vt:lpstr>Arial</vt:lpstr>
      <vt:lpstr>Cambria Math</vt:lpstr>
      <vt:lpstr>Office 主题​​</vt:lpstr>
      <vt:lpstr>Dependency Parsing</vt:lpstr>
      <vt:lpstr>Dependency Parsing</vt:lpstr>
      <vt:lpstr>Dependency Parsing</vt:lpstr>
      <vt:lpstr>Dependency Relations</vt:lpstr>
      <vt:lpstr>Dependency Relations</vt:lpstr>
      <vt:lpstr>Dependency Formalisms</vt:lpstr>
      <vt:lpstr>Projectivity</vt:lpstr>
      <vt:lpstr>Projectivity</vt:lpstr>
      <vt:lpstr>Dependency Treebanks</vt:lpstr>
      <vt:lpstr>Dependency Treebanks</vt:lpstr>
      <vt:lpstr>Dependency Treebanks</vt:lpstr>
      <vt:lpstr>Transition-Based Dependency Parsing</vt:lpstr>
      <vt:lpstr>Transition-Based Dependency Parsing</vt:lpstr>
      <vt:lpstr>Transition-Based Dependency Parsing</vt:lpstr>
      <vt:lpstr>Transition-Based Dependency Parsing</vt:lpstr>
      <vt:lpstr>Transition-Based Dependency Parsing</vt:lpstr>
      <vt:lpstr>Creating an Oracle</vt:lpstr>
      <vt:lpstr>Creating an Oracle</vt:lpstr>
      <vt:lpstr>Creating an Oracle</vt:lpstr>
      <vt:lpstr>Creating an Oracle</vt:lpstr>
      <vt:lpstr>Advanced Methods in Transition-Based Parsing</vt:lpstr>
      <vt:lpstr>Advanced Methods in Transition-Based Parsing</vt:lpstr>
      <vt:lpstr>Advanced Methods in Transition-Based Parsing</vt:lpstr>
      <vt:lpstr>Advanced Methods in Transition-Based Parsing</vt:lpstr>
      <vt:lpstr>Graph-Based Dependency Parsing</vt:lpstr>
      <vt:lpstr>Graph-Based Dependency Parsing</vt:lpstr>
      <vt:lpstr>Parsing</vt:lpstr>
      <vt:lpstr>Parsing</vt:lpstr>
      <vt:lpstr>Parsing</vt:lpstr>
      <vt:lpstr>Parsing</vt:lpstr>
      <vt:lpstr>Parsing</vt:lpstr>
      <vt:lpstr>Parsing</vt:lpstr>
      <vt:lpstr>Parsing</vt:lpstr>
      <vt:lpstr>Features and Training</vt:lpstr>
      <vt:lpstr>Features and Training</vt:lpstr>
      <vt:lpstr>Features and Training</vt:lpstr>
      <vt:lpstr>Evaluation</vt:lpstr>
      <vt:lpstr>Evaluation</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Simple and Accurate Dependency Parsing Using Bidirectional LSTM Feature Representations</vt:lpstr>
      <vt:lpstr>作业</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 Expressions, Text Normalization, Edit Distance</dc:title>
  <dc:creator>文涛 张</dc:creator>
  <cp:lastModifiedBy>张 文涛</cp:lastModifiedBy>
  <cp:revision>446</cp:revision>
  <dcterms:created xsi:type="dcterms:W3CDTF">2019-07-21T06:55:41Z</dcterms:created>
  <dcterms:modified xsi:type="dcterms:W3CDTF">2019-11-27T14:22:33Z</dcterms:modified>
</cp:coreProperties>
</file>